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0"/>
  </p:notesMasterIdLst>
  <p:handoutMasterIdLst>
    <p:handoutMasterId r:id="rId61"/>
  </p:handoutMasterIdLst>
  <p:sldIdLst>
    <p:sldId id="262" r:id="rId5"/>
    <p:sldId id="285" r:id="rId6"/>
    <p:sldId id="257" r:id="rId7"/>
    <p:sldId id="286" r:id="rId8"/>
    <p:sldId id="287" r:id="rId9"/>
    <p:sldId id="260" r:id="rId10"/>
    <p:sldId id="321" r:id="rId11"/>
    <p:sldId id="322" r:id="rId12"/>
    <p:sldId id="305" r:id="rId13"/>
    <p:sldId id="306" r:id="rId14"/>
    <p:sldId id="307" r:id="rId15"/>
    <p:sldId id="325" r:id="rId16"/>
    <p:sldId id="341" r:id="rId17"/>
    <p:sldId id="349" r:id="rId18"/>
    <p:sldId id="324" r:id="rId19"/>
    <p:sldId id="308" r:id="rId20"/>
    <p:sldId id="309" r:id="rId21"/>
    <p:sldId id="310" r:id="rId22"/>
    <p:sldId id="311" r:id="rId23"/>
    <p:sldId id="351" r:id="rId24"/>
    <p:sldId id="313" r:id="rId25"/>
    <p:sldId id="312" r:id="rId26"/>
    <p:sldId id="326" r:id="rId27"/>
    <p:sldId id="359" r:id="rId28"/>
    <p:sldId id="357" r:id="rId29"/>
    <p:sldId id="319" r:id="rId30"/>
    <p:sldId id="320" r:id="rId31"/>
    <p:sldId id="314" r:id="rId32"/>
    <p:sldId id="315" r:id="rId33"/>
    <p:sldId id="292" r:id="rId34"/>
    <p:sldId id="360" r:id="rId35"/>
    <p:sldId id="356" r:id="rId36"/>
    <p:sldId id="353" r:id="rId37"/>
    <p:sldId id="354" r:id="rId38"/>
    <p:sldId id="364" r:id="rId39"/>
    <p:sldId id="365" r:id="rId40"/>
    <p:sldId id="366" r:id="rId41"/>
    <p:sldId id="295" r:id="rId42"/>
    <p:sldId id="367" r:id="rId43"/>
    <p:sldId id="375" r:id="rId44"/>
    <p:sldId id="376" r:id="rId45"/>
    <p:sldId id="361" r:id="rId46"/>
    <p:sldId id="369" r:id="rId47"/>
    <p:sldId id="332" r:id="rId48"/>
    <p:sldId id="370" r:id="rId49"/>
    <p:sldId id="334" r:id="rId50"/>
    <p:sldId id="371" r:id="rId51"/>
    <p:sldId id="362" r:id="rId52"/>
    <p:sldId id="363" r:id="rId53"/>
    <p:sldId id="336" r:id="rId54"/>
    <p:sldId id="372" r:id="rId55"/>
    <p:sldId id="350" r:id="rId56"/>
    <p:sldId id="352" r:id="rId57"/>
    <p:sldId id="271" r:id="rId58"/>
    <p:sldId id="279" r:id="rId59"/>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onda White" initials="RW" lastIdx="4" clrIdx="0">
    <p:extLst/>
  </p:cmAuthor>
  <p:cmAuthor id="2" name="Ashley Mayo" initials="AM" lastIdx="38" clrIdx="1">
    <p:extLst/>
  </p:cmAuthor>
  <p:cmAuthor id="3" name="Rachel Scheckter" initials="RS" lastIdx="9" clrIdx="1">
    <p:extLst/>
  </p:cmAuthor>
  <p:cmAuthor id="4" name="Rossi, Lisa (MTN)" initials="LR" lastIdx="2" clrIdx="2"/>
  <p:cmAuthor id="5" name="Morgan Garcia" initials="MG" lastIdx="2" clrIdx="3">
    <p:extLst>
      <p:ext uri="{19B8F6BF-5375-455C-9EA6-DF929625EA0E}">
        <p15:presenceInfo xmlns:p15="http://schemas.microsoft.com/office/powerpoint/2012/main" userId="S-1-5-21-3003367119-45151493-406046460-40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3399"/>
    <a:srgbClr val="FF0066"/>
    <a:srgbClr val="6600FF"/>
    <a:srgbClr val="46263D"/>
    <a:srgbClr val="98AD38"/>
    <a:srgbClr val="84869B"/>
    <a:srgbClr val="8A6284"/>
    <a:srgbClr val="886384"/>
    <a:srgbClr val="4E5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5" autoAdjust="0"/>
    <p:restoredTop sz="77675" autoAdjust="0"/>
  </p:normalViewPr>
  <p:slideViewPr>
    <p:cSldViewPr snapToGrid="0">
      <p:cViewPr varScale="1">
        <p:scale>
          <a:sx n="70" d="100"/>
          <a:sy n="70" d="100"/>
        </p:scale>
        <p:origin x="13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10332-7C27-4132-90EB-2DB0CD1D1034}" type="doc">
      <dgm:prSet loTypeId="urn:microsoft.com/office/officeart/2005/8/layout/hProcess9" loCatId="process" qsTypeId="urn:microsoft.com/office/officeart/2005/8/quickstyle/simple1" qsCatId="simple" csTypeId="urn:microsoft.com/office/officeart/2005/8/colors/accent1_2" csCatId="accent1" phldr="1"/>
      <dgm:spPr/>
    </dgm:pt>
    <dgm:pt modelId="{2CF1A652-EF67-4551-B670-982123F9CCC7}">
      <dgm:prSet phldrT="[Text]" custT="1"/>
      <dgm:spPr>
        <a:solidFill>
          <a:srgbClr val="98AD38"/>
        </a:solidFill>
      </dgm:spPr>
      <dgm:t>
        <a:bodyPr/>
        <a:lstStyle/>
        <a:p>
          <a:r>
            <a:rPr lang="en-US" sz="1400" dirty="0"/>
            <a:t>Screen</a:t>
          </a:r>
        </a:p>
      </dgm:t>
    </dgm:pt>
    <dgm:pt modelId="{2B27B67C-970C-434D-BE3A-C1976C91277F}" type="parTrans" cxnId="{CA0C69DF-7320-48AE-BCCF-F0B492BF9AAB}">
      <dgm:prSet/>
      <dgm:spPr/>
      <dgm:t>
        <a:bodyPr/>
        <a:lstStyle/>
        <a:p>
          <a:endParaRPr lang="en-US" sz="3600"/>
        </a:p>
      </dgm:t>
    </dgm:pt>
    <dgm:pt modelId="{971B2D84-E36A-42E1-A5EE-70721234FA4E}" type="sibTrans" cxnId="{CA0C69DF-7320-48AE-BCCF-F0B492BF9AAB}">
      <dgm:prSet/>
      <dgm:spPr/>
      <dgm:t>
        <a:bodyPr/>
        <a:lstStyle/>
        <a:p>
          <a:endParaRPr lang="en-US" sz="3600"/>
        </a:p>
      </dgm:t>
    </dgm:pt>
    <dgm:pt modelId="{9B43094D-04A7-4101-A7E9-6FC16376BBA6}">
      <dgm:prSet phldrT="[Text]" custT="1"/>
      <dgm:spPr>
        <a:solidFill>
          <a:srgbClr val="98AD38"/>
        </a:solidFill>
      </dgm:spPr>
      <dgm:t>
        <a:bodyPr/>
        <a:lstStyle/>
        <a:p>
          <a:r>
            <a:rPr lang="en-US" sz="1800" dirty="0"/>
            <a:t>Enroll</a:t>
          </a:r>
        </a:p>
      </dgm:t>
    </dgm:pt>
    <dgm:pt modelId="{BFD9EC7A-4D6F-4D55-8A81-21B51BAC91AA}" type="parTrans" cxnId="{BDF3FDEE-E532-4431-9A8B-8CE02B074D16}">
      <dgm:prSet/>
      <dgm:spPr/>
      <dgm:t>
        <a:bodyPr/>
        <a:lstStyle/>
        <a:p>
          <a:endParaRPr lang="en-US" sz="3600"/>
        </a:p>
      </dgm:t>
    </dgm:pt>
    <dgm:pt modelId="{86C978B3-A1A0-491D-8EBD-85963CDADEC7}" type="sibTrans" cxnId="{BDF3FDEE-E532-4431-9A8B-8CE02B074D16}">
      <dgm:prSet/>
      <dgm:spPr/>
      <dgm:t>
        <a:bodyPr/>
        <a:lstStyle/>
        <a:p>
          <a:endParaRPr lang="en-US" sz="3600"/>
        </a:p>
      </dgm:t>
    </dgm:pt>
    <dgm:pt modelId="{C98928A8-2E1B-43BE-B3F7-4EB86FA66D6D}">
      <dgm:prSet phldrT="[Text]" custT="1"/>
      <dgm:spPr>
        <a:solidFill>
          <a:srgbClr val="8A6284"/>
        </a:solidFill>
      </dgm:spPr>
      <dgm:t>
        <a:bodyPr/>
        <a:lstStyle/>
        <a:p>
          <a:r>
            <a:rPr lang="en-US" sz="2800" dirty="0"/>
            <a:t>M1</a:t>
          </a:r>
        </a:p>
      </dgm:t>
    </dgm:pt>
    <dgm:pt modelId="{9C04548F-D496-44C5-B6A5-316E4CCBF106}" type="parTrans" cxnId="{55E55C97-9D25-4848-A97A-C547DD77F988}">
      <dgm:prSet/>
      <dgm:spPr/>
      <dgm:t>
        <a:bodyPr/>
        <a:lstStyle/>
        <a:p>
          <a:endParaRPr lang="en-US" sz="3600"/>
        </a:p>
      </dgm:t>
    </dgm:pt>
    <dgm:pt modelId="{6A2C2364-73C7-46A4-B087-9D9822F666B9}" type="sibTrans" cxnId="{55E55C97-9D25-4848-A97A-C547DD77F988}">
      <dgm:prSet/>
      <dgm:spPr/>
      <dgm:t>
        <a:bodyPr/>
        <a:lstStyle/>
        <a:p>
          <a:endParaRPr lang="en-US" sz="3600"/>
        </a:p>
      </dgm:t>
    </dgm:pt>
    <dgm:pt modelId="{00011FD1-86E1-474F-8EE0-3C4B2A7D5652}">
      <dgm:prSet custT="1"/>
      <dgm:spPr>
        <a:solidFill>
          <a:srgbClr val="8A6284"/>
        </a:solidFill>
      </dgm:spPr>
      <dgm:t>
        <a:bodyPr/>
        <a:lstStyle/>
        <a:p>
          <a:r>
            <a:rPr lang="en-US" sz="2800" dirty="0"/>
            <a:t>M2</a:t>
          </a:r>
        </a:p>
      </dgm:t>
    </dgm:pt>
    <dgm:pt modelId="{BA43A51F-363D-4A3D-9F3F-2A2EFCF7F8F8}" type="parTrans" cxnId="{DE1A554E-02A5-44D2-A771-4F8D68405E8B}">
      <dgm:prSet/>
      <dgm:spPr/>
      <dgm:t>
        <a:bodyPr/>
        <a:lstStyle/>
        <a:p>
          <a:endParaRPr lang="en-US" sz="3600"/>
        </a:p>
      </dgm:t>
    </dgm:pt>
    <dgm:pt modelId="{334BA335-C679-44F1-9040-179BF1D80D10}" type="sibTrans" cxnId="{DE1A554E-02A5-44D2-A771-4F8D68405E8B}">
      <dgm:prSet/>
      <dgm:spPr/>
      <dgm:t>
        <a:bodyPr/>
        <a:lstStyle/>
        <a:p>
          <a:endParaRPr lang="en-US" sz="3600"/>
        </a:p>
      </dgm:t>
    </dgm:pt>
    <dgm:pt modelId="{D08C5125-E342-4771-ADD1-49D58E7E6E7C}">
      <dgm:prSet custT="1"/>
      <dgm:spPr>
        <a:solidFill>
          <a:srgbClr val="4E5D7A"/>
        </a:solidFill>
      </dgm:spPr>
      <dgm:t>
        <a:bodyPr/>
        <a:lstStyle/>
        <a:p>
          <a:r>
            <a:rPr lang="en-US" sz="2800" dirty="0"/>
            <a:t>M3</a:t>
          </a:r>
        </a:p>
      </dgm:t>
    </dgm:pt>
    <dgm:pt modelId="{F68C3709-39D1-4014-85F8-D5711E15116E}" type="parTrans" cxnId="{7C5F4172-AA5A-4250-8DD4-A7646FB72E00}">
      <dgm:prSet/>
      <dgm:spPr/>
      <dgm:t>
        <a:bodyPr/>
        <a:lstStyle/>
        <a:p>
          <a:endParaRPr lang="en-US" sz="3600"/>
        </a:p>
      </dgm:t>
    </dgm:pt>
    <dgm:pt modelId="{8389CAFB-3C84-498A-8E16-53A436D520A1}" type="sibTrans" cxnId="{7C5F4172-AA5A-4250-8DD4-A7646FB72E00}">
      <dgm:prSet/>
      <dgm:spPr/>
      <dgm:t>
        <a:bodyPr/>
        <a:lstStyle/>
        <a:p>
          <a:endParaRPr lang="en-US" sz="3600"/>
        </a:p>
      </dgm:t>
    </dgm:pt>
    <dgm:pt modelId="{E1841B40-1FA7-4955-9715-5FE97933D6CF}">
      <dgm:prSet custT="1"/>
      <dgm:spPr>
        <a:solidFill>
          <a:srgbClr val="4E5D7A"/>
        </a:solidFill>
      </dgm:spPr>
      <dgm:t>
        <a:bodyPr/>
        <a:lstStyle/>
        <a:p>
          <a:r>
            <a:rPr lang="en-US" sz="2800" dirty="0"/>
            <a:t>M6</a:t>
          </a:r>
        </a:p>
      </dgm:t>
    </dgm:pt>
    <dgm:pt modelId="{4E82C71C-2D94-4625-B583-958C7F51C3C6}" type="parTrans" cxnId="{1634AD40-E98F-4ADE-A4F7-24981B4CE026}">
      <dgm:prSet/>
      <dgm:spPr/>
      <dgm:t>
        <a:bodyPr/>
        <a:lstStyle/>
        <a:p>
          <a:endParaRPr lang="en-US" sz="3600"/>
        </a:p>
      </dgm:t>
    </dgm:pt>
    <dgm:pt modelId="{3CB8EFF7-E61E-4F4D-B0F3-633A23055798}" type="sibTrans" cxnId="{1634AD40-E98F-4ADE-A4F7-24981B4CE026}">
      <dgm:prSet/>
      <dgm:spPr/>
      <dgm:t>
        <a:bodyPr/>
        <a:lstStyle/>
        <a:p>
          <a:endParaRPr lang="en-US" sz="3600"/>
        </a:p>
      </dgm:t>
    </dgm:pt>
    <dgm:pt modelId="{1912502E-8569-4DC8-A34A-07426C554DFD}">
      <dgm:prSet custT="1"/>
      <dgm:spPr>
        <a:solidFill>
          <a:srgbClr val="4E5D7A"/>
        </a:solidFill>
      </dgm:spPr>
      <dgm:t>
        <a:bodyPr/>
        <a:lstStyle/>
        <a:p>
          <a:r>
            <a:rPr lang="en-US" sz="2800" dirty="0"/>
            <a:t>M9</a:t>
          </a:r>
        </a:p>
      </dgm:t>
    </dgm:pt>
    <dgm:pt modelId="{57EB0854-702F-4D0C-BC3F-C85049CF6D1A}" type="parTrans" cxnId="{DB862D3F-A4ED-4A20-8F11-4F72482F84B8}">
      <dgm:prSet/>
      <dgm:spPr/>
      <dgm:t>
        <a:bodyPr/>
        <a:lstStyle/>
        <a:p>
          <a:endParaRPr lang="en-US" sz="3600"/>
        </a:p>
      </dgm:t>
    </dgm:pt>
    <dgm:pt modelId="{7EAC3850-D8D3-4B73-AA26-EA85BBF13E5D}" type="sibTrans" cxnId="{DB862D3F-A4ED-4A20-8F11-4F72482F84B8}">
      <dgm:prSet/>
      <dgm:spPr/>
      <dgm:t>
        <a:bodyPr/>
        <a:lstStyle/>
        <a:p>
          <a:endParaRPr lang="en-US" sz="3600"/>
        </a:p>
      </dgm:t>
    </dgm:pt>
    <dgm:pt modelId="{54ABB473-2EA0-4DFC-9FD9-CA479E290813}">
      <dgm:prSet custT="1"/>
      <dgm:spPr>
        <a:solidFill>
          <a:srgbClr val="47273C"/>
        </a:solidFill>
      </dgm:spPr>
      <dgm:t>
        <a:bodyPr/>
        <a:lstStyle/>
        <a:p>
          <a:r>
            <a:rPr lang="en-US" sz="1800" dirty="0"/>
            <a:t>M12: PUEV  </a:t>
          </a:r>
        </a:p>
      </dgm:t>
    </dgm:pt>
    <dgm:pt modelId="{34D26ED9-83F3-4CB0-AEDC-BBB1F92C904A}" type="parTrans" cxnId="{283BBDE4-EE89-400F-B1CD-5DFDB87E75EB}">
      <dgm:prSet/>
      <dgm:spPr/>
      <dgm:t>
        <a:bodyPr/>
        <a:lstStyle/>
        <a:p>
          <a:endParaRPr lang="en-US" sz="3600"/>
        </a:p>
      </dgm:t>
    </dgm:pt>
    <dgm:pt modelId="{A5CB0504-6BAD-44CF-8D72-F415395457C3}" type="sibTrans" cxnId="{283BBDE4-EE89-400F-B1CD-5DFDB87E75EB}">
      <dgm:prSet/>
      <dgm:spPr/>
      <dgm:t>
        <a:bodyPr/>
        <a:lstStyle/>
        <a:p>
          <a:endParaRPr lang="en-US" sz="3600"/>
        </a:p>
      </dgm:t>
    </dgm:pt>
    <dgm:pt modelId="{37C02E84-E7FD-4252-AC91-4FF2790FCB1B}">
      <dgm:prSet custT="1"/>
      <dgm:spPr>
        <a:solidFill>
          <a:srgbClr val="85879C"/>
        </a:solidFill>
      </dgm:spPr>
      <dgm:t>
        <a:bodyPr/>
        <a:lstStyle/>
        <a:p>
          <a:r>
            <a:rPr lang="en-US" sz="2000" dirty="0"/>
            <a:t>M13:Exit</a:t>
          </a:r>
        </a:p>
      </dgm:t>
    </dgm:pt>
    <dgm:pt modelId="{F0DB0124-8D53-4F17-8028-592C3BE23263}" type="parTrans" cxnId="{44E43621-FCC6-490C-A012-4F9BE1B36B24}">
      <dgm:prSet/>
      <dgm:spPr/>
      <dgm:t>
        <a:bodyPr/>
        <a:lstStyle/>
        <a:p>
          <a:endParaRPr lang="en-US" sz="3600"/>
        </a:p>
      </dgm:t>
    </dgm:pt>
    <dgm:pt modelId="{FD331187-35F7-46AF-B4B5-965AE26F47F9}" type="sibTrans" cxnId="{44E43621-FCC6-490C-A012-4F9BE1B36B24}">
      <dgm:prSet/>
      <dgm:spPr/>
      <dgm:t>
        <a:bodyPr/>
        <a:lstStyle/>
        <a:p>
          <a:endParaRPr lang="en-US" sz="3600"/>
        </a:p>
      </dgm:t>
    </dgm:pt>
    <dgm:pt modelId="{60B839D4-4745-4EEE-A150-22E4A0583C43}" type="pres">
      <dgm:prSet presAssocID="{DDA10332-7C27-4132-90EB-2DB0CD1D1034}" presName="CompostProcess" presStyleCnt="0">
        <dgm:presLayoutVars>
          <dgm:dir/>
          <dgm:resizeHandles val="exact"/>
        </dgm:presLayoutVars>
      </dgm:prSet>
      <dgm:spPr/>
    </dgm:pt>
    <dgm:pt modelId="{851F0EA2-EABC-4E20-8D52-33443F6D01C1}" type="pres">
      <dgm:prSet presAssocID="{DDA10332-7C27-4132-90EB-2DB0CD1D1034}" presName="arrow" presStyleLbl="bgShp" presStyleIdx="0" presStyleCnt="1" custLinFactNeighborX="590" custLinFactNeighborY="13606"/>
      <dgm:spPr/>
    </dgm:pt>
    <dgm:pt modelId="{5CD5329A-0946-4212-9892-F48AADC9F4B2}" type="pres">
      <dgm:prSet presAssocID="{DDA10332-7C27-4132-90EB-2DB0CD1D1034}" presName="linearProcess" presStyleCnt="0"/>
      <dgm:spPr/>
    </dgm:pt>
    <dgm:pt modelId="{94410FA7-701F-460A-A676-042EF1FD426A}" type="pres">
      <dgm:prSet presAssocID="{2CF1A652-EF67-4551-B670-982123F9CCC7}" presName="textNode" presStyleLbl="node1" presStyleIdx="0" presStyleCnt="9" custScaleX="97570">
        <dgm:presLayoutVars>
          <dgm:bulletEnabled val="1"/>
        </dgm:presLayoutVars>
      </dgm:prSet>
      <dgm:spPr/>
    </dgm:pt>
    <dgm:pt modelId="{1061D073-91A7-4B61-8BC6-CF2DDCF1B95F}" type="pres">
      <dgm:prSet presAssocID="{971B2D84-E36A-42E1-A5EE-70721234FA4E}" presName="sibTrans" presStyleCnt="0"/>
      <dgm:spPr/>
    </dgm:pt>
    <dgm:pt modelId="{9B8F5695-3867-4DD6-B358-36B7B4AF50A0}" type="pres">
      <dgm:prSet presAssocID="{9B43094D-04A7-4101-A7E9-6FC16376BBA6}" presName="textNode" presStyleLbl="node1" presStyleIdx="1" presStyleCnt="9">
        <dgm:presLayoutVars>
          <dgm:bulletEnabled val="1"/>
        </dgm:presLayoutVars>
      </dgm:prSet>
      <dgm:spPr/>
    </dgm:pt>
    <dgm:pt modelId="{AB946AF0-DB10-401E-B757-09B735EBA253}" type="pres">
      <dgm:prSet presAssocID="{86C978B3-A1A0-491D-8EBD-85963CDADEC7}" presName="sibTrans" presStyleCnt="0"/>
      <dgm:spPr/>
    </dgm:pt>
    <dgm:pt modelId="{52FDBD47-2F47-4AF5-ABB6-C72F8EDFD22A}" type="pres">
      <dgm:prSet presAssocID="{C98928A8-2E1B-43BE-B3F7-4EB86FA66D6D}" presName="textNode" presStyleLbl="node1" presStyleIdx="2" presStyleCnt="9">
        <dgm:presLayoutVars>
          <dgm:bulletEnabled val="1"/>
        </dgm:presLayoutVars>
      </dgm:prSet>
      <dgm:spPr/>
    </dgm:pt>
    <dgm:pt modelId="{3308443E-FCA1-432D-A874-6B30CFC51745}" type="pres">
      <dgm:prSet presAssocID="{6A2C2364-73C7-46A4-B087-9D9822F666B9}" presName="sibTrans" presStyleCnt="0"/>
      <dgm:spPr/>
    </dgm:pt>
    <dgm:pt modelId="{742639F4-3F8B-4574-A50E-311B6D16CA34}" type="pres">
      <dgm:prSet presAssocID="{00011FD1-86E1-474F-8EE0-3C4B2A7D5652}" presName="textNode" presStyleLbl="node1" presStyleIdx="3" presStyleCnt="9">
        <dgm:presLayoutVars>
          <dgm:bulletEnabled val="1"/>
        </dgm:presLayoutVars>
      </dgm:prSet>
      <dgm:spPr/>
    </dgm:pt>
    <dgm:pt modelId="{EAA59EED-B0D1-4E60-A62A-7A075909482E}" type="pres">
      <dgm:prSet presAssocID="{334BA335-C679-44F1-9040-179BF1D80D10}" presName="sibTrans" presStyleCnt="0"/>
      <dgm:spPr/>
    </dgm:pt>
    <dgm:pt modelId="{619E1207-99A6-4A0B-90CB-313D4395E7D6}" type="pres">
      <dgm:prSet presAssocID="{D08C5125-E342-4771-ADD1-49D58E7E6E7C}" presName="textNode" presStyleLbl="node1" presStyleIdx="4" presStyleCnt="9">
        <dgm:presLayoutVars>
          <dgm:bulletEnabled val="1"/>
        </dgm:presLayoutVars>
      </dgm:prSet>
      <dgm:spPr/>
    </dgm:pt>
    <dgm:pt modelId="{869F35F3-2399-4AC9-ABFE-84C8E990CFF2}" type="pres">
      <dgm:prSet presAssocID="{8389CAFB-3C84-498A-8E16-53A436D520A1}" presName="sibTrans" presStyleCnt="0"/>
      <dgm:spPr/>
    </dgm:pt>
    <dgm:pt modelId="{32F1DAD5-6925-40E7-9BFA-2DA81C07D1C4}" type="pres">
      <dgm:prSet presAssocID="{E1841B40-1FA7-4955-9715-5FE97933D6CF}" presName="textNode" presStyleLbl="node1" presStyleIdx="5" presStyleCnt="9">
        <dgm:presLayoutVars>
          <dgm:bulletEnabled val="1"/>
        </dgm:presLayoutVars>
      </dgm:prSet>
      <dgm:spPr/>
    </dgm:pt>
    <dgm:pt modelId="{76D137E7-B431-4926-831E-7CE0AC6A4ECF}" type="pres">
      <dgm:prSet presAssocID="{3CB8EFF7-E61E-4F4D-B0F3-633A23055798}" presName="sibTrans" presStyleCnt="0"/>
      <dgm:spPr/>
    </dgm:pt>
    <dgm:pt modelId="{6E140DF7-7BBE-4145-9106-D16FD01ACEE4}" type="pres">
      <dgm:prSet presAssocID="{1912502E-8569-4DC8-A34A-07426C554DFD}" presName="textNode" presStyleLbl="node1" presStyleIdx="6" presStyleCnt="9">
        <dgm:presLayoutVars>
          <dgm:bulletEnabled val="1"/>
        </dgm:presLayoutVars>
      </dgm:prSet>
      <dgm:spPr/>
    </dgm:pt>
    <dgm:pt modelId="{39A4FDF7-DB68-4244-B3FF-451036E50707}" type="pres">
      <dgm:prSet presAssocID="{7EAC3850-D8D3-4B73-AA26-EA85BBF13E5D}" presName="sibTrans" presStyleCnt="0"/>
      <dgm:spPr/>
    </dgm:pt>
    <dgm:pt modelId="{7E2029ED-4FEA-4C6A-B273-4AEA8A5E4840}" type="pres">
      <dgm:prSet presAssocID="{54ABB473-2EA0-4DFC-9FD9-CA479E290813}" presName="textNode" presStyleLbl="node1" presStyleIdx="7" presStyleCnt="9">
        <dgm:presLayoutVars>
          <dgm:bulletEnabled val="1"/>
        </dgm:presLayoutVars>
      </dgm:prSet>
      <dgm:spPr/>
    </dgm:pt>
    <dgm:pt modelId="{BCF19E24-5E8D-40C2-A764-EF6707B7AE2A}" type="pres">
      <dgm:prSet presAssocID="{A5CB0504-6BAD-44CF-8D72-F415395457C3}" presName="sibTrans" presStyleCnt="0"/>
      <dgm:spPr/>
    </dgm:pt>
    <dgm:pt modelId="{C62DD6C3-11AF-4138-9C41-E2901E2D660B}" type="pres">
      <dgm:prSet presAssocID="{37C02E84-E7FD-4252-AC91-4FF2790FCB1B}" presName="textNode" presStyleLbl="node1" presStyleIdx="8" presStyleCnt="9">
        <dgm:presLayoutVars>
          <dgm:bulletEnabled val="1"/>
        </dgm:presLayoutVars>
      </dgm:prSet>
      <dgm:spPr/>
    </dgm:pt>
  </dgm:ptLst>
  <dgm:cxnLst>
    <dgm:cxn modelId="{44E43621-FCC6-490C-A012-4F9BE1B36B24}" srcId="{DDA10332-7C27-4132-90EB-2DB0CD1D1034}" destId="{37C02E84-E7FD-4252-AC91-4FF2790FCB1B}" srcOrd="8" destOrd="0" parTransId="{F0DB0124-8D53-4F17-8028-592C3BE23263}" sibTransId="{FD331187-35F7-46AF-B4B5-965AE26F47F9}"/>
    <dgm:cxn modelId="{C73EBC21-C841-4E82-A400-323CB23662A2}" type="presOf" srcId="{2CF1A652-EF67-4551-B670-982123F9CCC7}" destId="{94410FA7-701F-460A-A676-042EF1FD426A}" srcOrd="0" destOrd="0" presId="urn:microsoft.com/office/officeart/2005/8/layout/hProcess9"/>
    <dgm:cxn modelId="{9E313629-914B-4F10-A80D-F8A9D563D128}" type="presOf" srcId="{37C02E84-E7FD-4252-AC91-4FF2790FCB1B}" destId="{C62DD6C3-11AF-4138-9C41-E2901E2D660B}" srcOrd="0" destOrd="0" presId="urn:microsoft.com/office/officeart/2005/8/layout/hProcess9"/>
    <dgm:cxn modelId="{145F5E2B-E74E-4D7A-BACE-F669318A4C62}" type="presOf" srcId="{C98928A8-2E1B-43BE-B3F7-4EB86FA66D6D}" destId="{52FDBD47-2F47-4AF5-ABB6-C72F8EDFD22A}" srcOrd="0" destOrd="0" presId="urn:microsoft.com/office/officeart/2005/8/layout/hProcess9"/>
    <dgm:cxn modelId="{4451DE3C-08AC-47B0-8F58-708379EF4A8A}" type="presOf" srcId="{1912502E-8569-4DC8-A34A-07426C554DFD}" destId="{6E140DF7-7BBE-4145-9106-D16FD01ACEE4}" srcOrd="0" destOrd="0" presId="urn:microsoft.com/office/officeart/2005/8/layout/hProcess9"/>
    <dgm:cxn modelId="{DB862D3F-A4ED-4A20-8F11-4F72482F84B8}" srcId="{DDA10332-7C27-4132-90EB-2DB0CD1D1034}" destId="{1912502E-8569-4DC8-A34A-07426C554DFD}" srcOrd="6" destOrd="0" parTransId="{57EB0854-702F-4D0C-BC3F-C85049CF6D1A}" sibTransId="{7EAC3850-D8D3-4B73-AA26-EA85BBF13E5D}"/>
    <dgm:cxn modelId="{1634AD40-E98F-4ADE-A4F7-24981B4CE026}" srcId="{DDA10332-7C27-4132-90EB-2DB0CD1D1034}" destId="{E1841B40-1FA7-4955-9715-5FE97933D6CF}" srcOrd="5" destOrd="0" parTransId="{4E82C71C-2D94-4625-B583-958C7F51C3C6}" sibTransId="{3CB8EFF7-E61E-4F4D-B0F3-633A23055798}"/>
    <dgm:cxn modelId="{34523E65-D1E7-4E2E-B0ED-13CDA333E885}" type="presOf" srcId="{54ABB473-2EA0-4DFC-9FD9-CA479E290813}" destId="{7E2029ED-4FEA-4C6A-B273-4AEA8A5E4840}" srcOrd="0" destOrd="0" presId="urn:microsoft.com/office/officeart/2005/8/layout/hProcess9"/>
    <dgm:cxn modelId="{DE1A554E-02A5-44D2-A771-4F8D68405E8B}" srcId="{DDA10332-7C27-4132-90EB-2DB0CD1D1034}" destId="{00011FD1-86E1-474F-8EE0-3C4B2A7D5652}" srcOrd="3" destOrd="0" parTransId="{BA43A51F-363D-4A3D-9F3F-2A2EFCF7F8F8}" sibTransId="{334BA335-C679-44F1-9040-179BF1D80D10}"/>
    <dgm:cxn modelId="{12567B71-3A8B-433D-A693-21E0EC2104F5}" type="presOf" srcId="{DDA10332-7C27-4132-90EB-2DB0CD1D1034}" destId="{60B839D4-4745-4EEE-A150-22E4A0583C43}" srcOrd="0" destOrd="0" presId="urn:microsoft.com/office/officeart/2005/8/layout/hProcess9"/>
    <dgm:cxn modelId="{7C5F4172-AA5A-4250-8DD4-A7646FB72E00}" srcId="{DDA10332-7C27-4132-90EB-2DB0CD1D1034}" destId="{D08C5125-E342-4771-ADD1-49D58E7E6E7C}" srcOrd="4" destOrd="0" parTransId="{F68C3709-39D1-4014-85F8-D5711E15116E}" sibTransId="{8389CAFB-3C84-498A-8E16-53A436D520A1}"/>
    <dgm:cxn modelId="{4EB13490-C863-43CA-90DD-1A2038D8145C}" type="presOf" srcId="{00011FD1-86E1-474F-8EE0-3C4B2A7D5652}" destId="{742639F4-3F8B-4574-A50E-311B6D16CA34}" srcOrd="0" destOrd="0" presId="urn:microsoft.com/office/officeart/2005/8/layout/hProcess9"/>
    <dgm:cxn modelId="{55E55C97-9D25-4848-A97A-C547DD77F988}" srcId="{DDA10332-7C27-4132-90EB-2DB0CD1D1034}" destId="{C98928A8-2E1B-43BE-B3F7-4EB86FA66D6D}" srcOrd="2" destOrd="0" parTransId="{9C04548F-D496-44C5-B6A5-316E4CCBF106}" sibTransId="{6A2C2364-73C7-46A4-B087-9D9822F666B9}"/>
    <dgm:cxn modelId="{5FDBEFBA-5368-483A-8C18-4BB9445F810F}" type="presOf" srcId="{9B43094D-04A7-4101-A7E9-6FC16376BBA6}" destId="{9B8F5695-3867-4DD6-B358-36B7B4AF50A0}" srcOrd="0" destOrd="0" presId="urn:microsoft.com/office/officeart/2005/8/layout/hProcess9"/>
    <dgm:cxn modelId="{E94EB1D4-F35A-463E-8417-BB713956727C}" type="presOf" srcId="{E1841B40-1FA7-4955-9715-5FE97933D6CF}" destId="{32F1DAD5-6925-40E7-9BFA-2DA81C07D1C4}" srcOrd="0" destOrd="0" presId="urn:microsoft.com/office/officeart/2005/8/layout/hProcess9"/>
    <dgm:cxn modelId="{CA0C69DF-7320-48AE-BCCF-F0B492BF9AAB}" srcId="{DDA10332-7C27-4132-90EB-2DB0CD1D1034}" destId="{2CF1A652-EF67-4551-B670-982123F9CCC7}" srcOrd="0" destOrd="0" parTransId="{2B27B67C-970C-434D-BE3A-C1976C91277F}" sibTransId="{971B2D84-E36A-42E1-A5EE-70721234FA4E}"/>
    <dgm:cxn modelId="{50B992DF-48EF-47B2-8582-999BEBA1BB60}" type="presOf" srcId="{D08C5125-E342-4771-ADD1-49D58E7E6E7C}" destId="{619E1207-99A6-4A0B-90CB-313D4395E7D6}" srcOrd="0" destOrd="0" presId="urn:microsoft.com/office/officeart/2005/8/layout/hProcess9"/>
    <dgm:cxn modelId="{283BBDE4-EE89-400F-B1CD-5DFDB87E75EB}" srcId="{DDA10332-7C27-4132-90EB-2DB0CD1D1034}" destId="{54ABB473-2EA0-4DFC-9FD9-CA479E290813}" srcOrd="7" destOrd="0" parTransId="{34D26ED9-83F3-4CB0-AEDC-BBB1F92C904A}" sibTransId="{A5CB0504-6BAD-44CF-8D72-F415395457C3}"/>
    <dgm:cxn modelId="{BDF3FDEE-E532-4431-9A8B-8CE02B074D16}" srcId="{DDA10332-7C27-4132-90EB-2DB0CD1D1034}" destId="{9B43094D-04A7-4101-A7E9-6FC16376BBA6}" srcOrd="1" destOrd="0" parTransId="{BFD9EC7A-4D6F-4D55-8A81-21B51BAC91AA}" sibTransId="{86C978B3-A1A0-491D-8EBD-85963CDADEC7}"/>
    <dgm:cxn modelId="{3C0B2737-2FB0-430D-8BA1-540D833C5E48}" type="presParOf" srcId="{60B839D4-4745-4EEE-A150-22E4A0583C43}" destId="{851F0EA2-EABC-4E20-8D52-33443F6D01C1}" srcOrd="0" destOrd="0" presId="urn:microsoft.com/office/officeart/2005/8/layout/hProcess9"/>
    <dgm:cxn modelId="{61CCA999-5021-4A3F-9057-BE8536D8C58E}" type="presParOf" srcId="{60B839D4-4745-4EEE-A150-22E4A0583C43}" destId="{5CD5329A-0946-4212-9892-F48AADC9F4B2}" srcOrd="1" destOrd="0" presId="urn:microsoft.com/office/officeart/2005/8/layout/hProcess9"/>
    <dgm:cxn modelId="{BFBD828E-1F40-4BD2-AA1D-58AF7FDAB057}" type="presParOf" srcId="{5CD5329A-0946-4212-9892-F48AADC9F4B2}" destId="{94410FA7-701F-460A-A676-042EF1FD426A}" srcOrd="0" destOrd="0" presId="urn:microsoft.com/office/officeart/2005/8/layout/hProcess9"/>
    <dgm:cxn modelId="{760AA866-9137-45F0-89D0-D36A4E06293D}" type="presParOf" srcId="{5CD5329A-0946-4212-9892-F48AADC9F4B2}" destId="{1061D073-91A7-4B61-8BC6-CF2DDCF1B95F}" srcOrd="1" destOrd="0" presId="urn:microsoft.com/office/officeart/2005/8/layout/hProcess9"/>
    <dgm:cxn modelId="{F5646EA9-73C1-41DB-A701-62ED2C0C0DB7}" type="presParOf" srcId="{5CD5329A-0946-4212-9892-F48AADC9F4B2}" destId="{9B8F5695-3867-4DD6-B358-36B7B4AF50A0}" srcOrd="2" destOrd="0" presId="urn:microsoft.com/office/officeart/2005/8/layout/hProcess9"/>
    <dgm:cxn modelId="{5BCE03C2-D737-4F4B-B22D-83700CEDBC99}" type="presParOf" srcId="{5CD5329A-0946-4212-9892-F48AADC9F4B2}" destId="{AB946AF0-DB10-401E-B757-09B735EBA253}" srcOrd="3" destOrd="0" presId="urn:microsoft.com/office/officeart/2005/8/layout/hProcess9"/>
    <dgm:cxn modelId="{2CBDCCA4-9B2F-4685-87DB-FDB23A70154A}" type="presParOf" srcId="{5CD5329A-0946-4212-9892-F48AADC9F4B2}" destId="{52FDBD47-2F47-4AF5-ABB6-C72F8EDFD22A}" srcOrd="4" destOrd="0" presId="urn:microsoft.com/office/officeart/2005/8/layout/hProcess9"/>
    <dgm:cxn modelId="{94B277BD-DEB5-419A-8DFA-8F55214C9E2F}" type="presParOf" srcId="{5CD5329A-0946-4212-9892-F48AADC9F4B2}" destId="{3308443E-FCA1-432D-A874-6B30CFC51745}" srcOrd="5" destOrd="0" presId="urn:microsoft.com/office/officeart/2005/8/layout/hProcess9"/>
    <dgm:cxn modelId="{35D53614-4B53-4C4F-B4D0-171A8C2D9024}" type="presParOf" srcId="{5CD5329A-0946-4212-9892-F48AADC9F4B2}" destId="{742639F4-3F8B-4574-A50E-311B6D16CA34}" srcOrd="6" destOrd="0" presId="urn:microsoft.com/office/officeart/2005/8/layout/hProcess9"/>
    <dgm:cxn modelId="{D55CD8F6-771C-4A27-AA15-B8B978618EB2}" type="presParOf" srcId="{5CD5329A-0946-4212-9892-F48AADC9F4B2}" destId="{EAA59EED-B0D1-4E60-A62A-7A075909482E}" srcOrd="7" destOrd="0" presId="urn:microsoft.com/office/officeart/2005/8/layout/hProcess9"/>
    <dgm:cxn modelId="{0CADAC4B-C979-4D11-97F2-E979DE12A87F}" type="presParOf" srcId="{5CD5329A-0946-4212-9892-F48AADC9F4B2}" destId="{619E1207-99A6-4A0B-90CB-313D4395E7D6}" srcOrd="8" destOrd="0" presId="urn:microsoft.com/office/officeart/2005/8/layout/hProcess9"/>
    <dgm:cxn modelId="{63E31804-6E75-4977-B9AE-B582CC4ADB91}" type="presParOf" srcId="{5CD5329A-0946-4212-9892-F48AADC9F4B2}" destId="{869F35F3-2399-4AC9-ABFE-84C8E990CFF2}" srcOrd="9" destOrd="0" presId="urn:microsoft.com/office/officeart/2005/8/layout/hProcess9"/>
    <dgm:cxn modelId="{42E738E3-1B89-4A48-A661-118071F2DA09}" type="presParOf" srcId="{5CD5329A-0946-4212-9892-F48AADC9F4B2}" destId="{32F1DAD5-6925-40E7-9BFA-2DA81C07D1C4}" srcOrd="10" destOrd="0" presId="urn:microsoft.com/office/officeart/2005/8/layout/hProcess9"/>
    <dgm:cxn modelId="{9C87707D-F6FA-4332-89D2-628FE8960B34}" type="presParOf" srcId="{5CD5329A-0946-4212-9892-F48AADC9F4B2}" destId="{76D137E7-B431-4926-831E-7CE0AC6A4ECF}" srcOrd="11" destOrd="0" presId="urn:microsoft.com/office/officeart/2005/8/layout/hProcess9"/>
    <dgm:cxn modelId="{519373BC-3B8E-4655-BD3D-75A2156BF99F}" type="presParOf" srcId="{5CD5329A-0946-4212-9892-F48AADC9F4B2}" destId="{6E140DF7-7BBE-4145-9106-D16FD01ACEE4}" srcOrd="12" destOrd="0" presId="urn:microsoft.com/office/officeart/2005/8/layout/hProcess9"/>
    <dgm:cxn modelId="{2C97B55B-E2E6-4DF5-9538-9076C5B8E285}" type="presParOf" srcId="{5CD5329A-0946-4212-9892-F48AADC9F4B2}" destId="{39A4FDF7-DB68-4244-B3FF-451036E50707}" srcOrd="13" destOrd="0" presId="urn:microsoft.com/office/officeart/2005/8/layout/hProcess9"/>
    <dgm:cxn modelId="{02EB5604-7AD9-4162-BF75-45F8B827044A}" type="presParOf" srcId="{5CD5329A-0946-4212-9892-F48AADC9F4B2}" destId="{7E2029ED-4FEA-4C6A-B273-4AEA8A5E4840}" srcOrd="14" destOrd="0" presId="urn:microsoft.com/office/officeart/2005/8/layout/hProcess9"/>
    <dgm:cxn modelId="{E2882E7B-7D06-44F7-8800-FF6C1E1D25BA}" type="presParOf" srcId="{5CD5329A-0946-4212-9892-F48AADC9F4B2}" destId="{BCF19E24-5E8D-40C2-A764-EF6707B7AE2A}" srcOrd="15" destOrd="0" presId="urn:microsoft.com/office/officeart/2005/8/layout/hProcess9"/>
    <dgm:cxn modelId="{C371004D-DE5D-48B9-AE6B-EE63B1C2D535}" type="presParOf" srcId="{5CD5329A-0946-4212-9892-F48AADC9F4B2}" destId="{C62DD6C3-11AF-4138-9C41-E2901E2D660B}"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BE233-2630-4D8B-B920-9018B70F7BEE}" type="doc">
      <dgm:prSet loTypeId="urn:microsoft.com/office/officeart/2005/8/layout/hChevron3" loCatId="process" qsTypeId="urn:microsoft.com/office/officeart/2005/8/quickstyle/simple1" qsCatId="simple" csTypeId="urn:microsoft.com/office/officeart/2005/8/colors/accent3_2" csCatId="accent3" phldr="1"/>
      <dgm:spPr/>
    </dgm:pt>
    <dgm:pt modelId="{5B174873-3377-42BB-9F5E-D9AA3FF68CE6}">
      <dgm:prSet phldrT="[Text]"/>
      <dgm:spPr>
        <a:solidFill>
          <a:srgbClr val="98AD38"/>
        </a:solidFill>
      </dgm:spPr>
      <dgm:t>
        <a:bodyPr/>
        <a:lstStyle/>
        <a:p>
          <a:r>
            <a:rPr lang="en-US" dirty="0"/>
            <a:t>Sep 16</a:t>
          </a:r>
        </a:p>
      </dgm:t>
    </dgm:pt>
    <dgm:pt modelId="{01A027E6-7770-47E3-8D7A-C2A4AFA2B8F9}" type="parTrans" cxnId="{C3B0D69A-9749-46D1-8B3A-9B9030E49156}">
      <dgm:prSet/>
      <dgm:spPr/>
      <dgm:t>
        <a:bodyPr/>
        <a:lstStyle/>
        <a:p>
          <a:endParaRPr lang="en-US"/>
        </a:p>
      </dgm:t>
    </dgm:pt>
    <dgm:pt modelId="{880B9DE3-C1E5-4DFA-8029-77DA91422378}" type="sibTrans" cxnId="{C3B0D69A-9749-46D1-8B3A-9B9030E49156}">
      <dgm:prSet/>
      <dgm:spPr/>
      <dgm:t>
        <a:bodyPr/>
        <a:lstStyle/>
        <a:p>
          <a:endParaRPr lang="en-US"/>
        </a:p>
      </dgm:t>
    </dgm:pt>
    <dgm:pt modelId="{032F97F5-2007-425B-B4B7-C0972C396FEF}">
      <dgm:prSet phldrT="[Text]"/>
      <dgm:spPr>
        <a:solidFill>
          <a:srgbClr val="98AD38"/>
        </a:solidFill>
      </dgm:spPr>
      <dgm:t>
        <a:bodyPr/>
        <a:lstStyle/>
        <a:p>
          <a:r>
            <a:rPr lang="en-US" dirty="0"/>
            <a:t>Oct 16</a:t>
          </a:r>
        </a:p>
      </dgm:t>
    </dgm:pt>
    <dgm:pt modelId="{4169887C-838D-419E-9928-E660ED6FA3A8}" type="parTrans" cxnId="{E51A4E38-9A35-4FEE-803C-2907EB1C493F}">
      <dgm:prSet/>
      <dgm:spPr/>
      <dgm:t>
        <a:bodyPr/>
        <a:lstStyle/>
        <a:p>
          <a:endParaRPr lang="en-US"/>
        </a:p>
      </dgm:t>
    </dgm:pt>
    <dgm:pt modelId="{5429962C-6055-460D-A735-C73D58EB723E}" type="sibTrans" cxnId="{E51A4E38-9A35-4FEE-803C-2907EB1C493F}">
      <dgm:prSet/>
      <dgm:spPr/>
      <dgm:t>
        <a:bodyPr/>
        <a:lstStyle/>
        <a:p>
          <a:endParaRPr lang="en-US"/>
        </a:p>
      </dgm:t>
    </dgm:pt>
    <dgm:pt modelId="{B7339489-4485-489B-9160-E0C49BA57913}">
      <dgm:prSet phldrT="[Text]"/>
      <dgm:spPr>
        <a:solidFill>
          <a:srgbClr val="98AD38"/>
        </a:solidFill>
      </dgm:spPr>
      <dgm:t>
        <a:bodyPr/>
        <a:lstStyle/>
        <a:p>
          <a:r>
            <a:rPr lang="en-US" dirty="0"/>
            <a:t>Nov 16</a:t>
          </a:r>
        </a:p>
      </dgm:t>
    </dgm:pt>
    <dgm:pt modelId="{F26F33BD-E14A-48CA-919E-2E2C8CD17100}" type="parTrans" cxnId="{D0673354-3606-4392-B615-DBD69E53801B}">
      <dgm:prSet/>
      <dgm:spPr/>
      <dgm:t>
        <a:bodyPr/>
        <a:lstStyle/>
        <a:p>
          <a:endParaRPr lang="en-US"/>
        </a:p>
      </dgm:t>
    </dgm:pt>
    <dgm:pt modelId="{2F07315E-484F-4CF1-8B81-CC5F71EA2772}" type="sibTrans" cxnId="{D0673354-3606-4392-B615-DBD69E53801B}">
      <dgm:prSet/>
      <dgm:spPr/>
      <dgm:t>
        <a:bodyPr/>
        <a:lstStyle/>
        <a:p>
          <a:endParaRPr lang="en-US"/>
        </a:p>
      </dgm:t>
    </dgm:pt>
    <dgm:pt modelId="{23F44DE2-6568-4831-8EDF-A4CB7FAB432A}">
      <dgm:prSet phldrT="[Text]"/>
      <dgm:spPr>
        <a:solidFill>
          <a:srgbClr val="98AD38"/>
        </a:solidFill>
      </dgm:spPr>
      <dgm:t>
        <a:bodyPr/>
        <a:lstStyle/>
        <a:p>
          <a:r>
            <a:rPr lang="en-US" dirty="0"/>
            <a:t>Dec 16 </a:t>
          </a:r>
        </a:p>
      </dgm:t>
    </dgm:pt>
    <dgm:pt modelId="{63BA3CC1-F62B-47D3-A63F-6B53D93C1F8D}" type="parTrans" cxnId="{F6BE8645-9342-4CD5-BE6C-A5AFCE4BE445}">
      <dgm:prSet/>
      <dgm:spPr/>
      <dgm:t>
        <a:bodyPr/>
        <a:lstStyle/>
        <a:p>
          <a:endParaRPr lang="en-US"/>
        </a:p>
      </dgm:t>
    </dgm:pt>
    <dgm:pt modelId="{C51D68F0-FDFE-4F48-AFBE-7F06F0037C86}" type="sibTrans" cxnId="{F6BE8645-9342-4CD5-BE6C-A5AFCE4BE445}">
      <dgm:prSet/>
      <dgm:spPr/>
      <dgm:t>
        <a:bodyPr/>
        <a:lstStyle/>
        <a:p>
          <a:endParaRPr lang="en-US"/>
        </a:p>
      </dgm:t>
    </dgm:pt>
    <dgm:pt modelId="{CEF219B6-E2FD-451B-9A71-5BFDC4296CE7}">
      <dgm:prSet phldrT="[Text]"/>
      <dgm:spPr>
        <a:solidFill>
          <a:srgbClr val="98AD38"/>
        </a:solidFill>
      </dgm:spPr>
      <dgm:t>
        <a:bodyPr/>
        <a:lstStyle/>
        <a:p>
          <a:r>
            <a:rPr lang="en-US" dirty="0">
              <a:sym typeface="Wingdings" panose="05000000000000000000" pitchFamily="2" charset="2"/>
            </a:rPr>
            <a:t></a:t>
          </a:r>
          <a:endParaRPr lang="en-US" dirty="0"/>
        </a:p>
      </dgm:t>
    </dgm:pt>
    <dgm:pt modelId="{9399A4FA-CA48-4B21-B50D-2049539985C4}" type="parTrans" cxnId="{C688BF52-AB9C-4A8E-A785-79CC0D1CDF5F}">
      <dgm:prSet/>
      <dgm:spPr/>
      <dgm:t>
        <a:bodyPr/>
        <a:lstStyle/>
        <a:p>
          <a:endParaRPr lang="en-US"/>
        </a:p>
      </dgm:t>
    </dgm:pt>
    <dgm:pt modelId="{CDE55D22-CB5A-4AE0-BC31-4AA83DC940BB}" type="sibTrans" cxnId="{C688BF52-AB9C-4A8E-A785-79CC0D1CDF5F}">
      <dgm:prSet/>
      <dgm:spPr/>
      <dgm:t>
        <a:bodyPr/>
        <a:lstStyle/>
        <a:p>
          <a:endParaRPr lang="en-US"/>
        </a:p>
      </dgm:t>
    </dgm:pt>
    <dgm:pt modelId="{9684F5F5-AAB7-4B3A-81E9-AAC2021DB4B0}">
      <dgm:prSet phldrT="[Text]"/>
      <dgm:spPr>
        <a:solidFill>
          <a:srgbClr val="98AD38"/>
        </a:solidFill>
      </dgm:spPr>
      <dgm:t>
        <a:bodyPr/>
        <a:lstStyle/>
        <a:p>
          <a:r>
            <a:rPr lang="en-US" dirty="0"/>
            <a:t>Aug 17</a:t>
          </a:r>
        </a:p>
      </dgm:t>
    </dgm:pt>
    <dgm:pt modelId="{9980B8D2-78B6-4DCC-BD43-24D0394513D4}" type="parTrans" cxnId="{C5BDA0DA-C21E-4583-9004-12E348064E2C}">
      <dgm:prSet/>
      <dgm:spPr/>
      <dgm:t>
        <a:bodyPr/>
        <a:lstStyle/>
        <a:p>
          <a:endParaRPr lang="en-US"/>
        </a:p>
      </dgm:t>
    </dgm:pt>
    <dgm:pt modelId="{B0938E44-B414-4828-A007-CE4D34D14163}" type="sibTrans" cxnId="{C5BDA0DA-C21E-4583-9004-12E348064E2C}">
      <dgm:prSet/>
      <dgm:spPr/>
      <dgm:t>
        <a:bodyPr/>
        <a:lstStyle/>
        <a:p>
          <a:endParaRPr lang="en-US"/>
        </a:p>
      </dgm:t>
    </dgm:pt>
    <dgm:pt modelId="{41F11257-2E7C-4AEA-84BC-EF99DB4F8AB5}">
      <dgm:prSet phldrT="[Text]"/>
      <dgm:spPr/>
      <dgm:t>
        <a:bodyPr/>
        <a:lstStyle/>
        <a:p>
          <a:r>
            <a:rPr lang="en-US" dirty="0"/>
            <a:t>Sep 17</a:t>
          </a:r>
        </a:p>
      </dgm:t>
    </dgm:pt>
    <dgm:pt modelId="{74C5DA29-9C87-4AE4-A08A-12E687650221}" type="parTrans" cxnId="{7D0856C7-F2DB-4FBE-9324-4D7E3597A230}">
      <dgm:prSet/>
      <dgm:spPr/>
      <dgm:t>
        <a:bodyPr/>
        <a:lstStyle/>
        <a:p>
          <a:endParaRPr lang="en-US"/>
        </a:p>
      </dgm:t>
    </dgm:pt>
    <dgm:pt modelId="{F5509D93-EF1C-43D2-B549-14C4077B4C3F}" type="sibTrans" cxnId="{7D0856C7-F2DB-4FBE-9324-4D7E3597A230}">
      <dgm:prSet/>
      <dgm:spPr/>
      <dgm:t>
        <a:bodyPr/>
        <a:lstStyle/>
        <a:p>
          <a:endParaRPr lang="en-US"/>
        </a:p>
      </dgm:t>
    </dgm:pt>
    <dgm:pt modelId="{7CEBBE39-C22E-4F41-AE41-A85BA7E545CF}">
      <dgm:prSet phldrT="[Text]"/>
      <dgm:spPr/>
      <dgm:t>
        <a:bodyPr/>
        <a:lstStyle/>
        <a:p>
          <a:r>
            <a:rPr lang="en-US" dirty="0"/>
            <a:t>Oct 17</a:t>
          </a:r>
        </a:p>
      </dgm:t>
    </dgm:pt>
    <dgm:pt modelId="{2C2CD4EA-6C46-42C2-8542-64E43DF256B1}" type="parTrans" cxnId="{A38E62BB-3F53-47FD-A259-B76DC8B53826}">
      <dgm:prSet/>
      <dgm:spPr/>
      <dgm:t>
        <a:bodyPr/>
        <a:lstStyle/>
        <a:p>
          <a:endParaRPr lang="en-US"/>
        </a:p>
      </dgm:t>
    </dgm:pt>
    <dgm:pt modelId="{9FBF1AED-80FC-4430-9761-0D35CA533812}" type="sibTrans" cxnId="{A38E62BB-3F53-47FD-A259-B76DC8B53826}">
      <dgm:prSet/>
      <dgm:spPr/>
      <dgm:t>
        <a:bodyPr/>
        <a:lstStyle/>
        <a:p>
          <a:endParaRPr lang="en-US"/>
        </a:p>
      </dgm:t>
    </dgm:pt>
    <dgm:pt modelId="{DAC38AF9-430C-4433-A74E-D8A03A6A7291}">
      <dgm:prSet phldrT="[Text]"/>
      <dgm:spPr/>
      <dgm:t>
        <a:bodyPr/>
        <a:lstStyle/>
        <a:p>
          <a:r>
            <a:rPr lang="en-US" dirty="0"/>
            <a:t>Nov  17</a:t>
          </a:r>
        </a:p>
      </dgm:t>
    </dgm:pt>
    <dgm:pt modelId="{36C2F626-20D6-4383-9206-BFEF94D1F47C}" type="parTrans" cxnId="{FD8A7783-A4A8-4748-ABB1-C101833AC99E}">
      <dgm:prSet/>
      <dgm:spPr/>
      <dgm:t>
        <a:bodyPr/>
        <a:lstStyle/>
        <a:p>
          <a:endParaRPr lang="en-US"/>
        </a:p>
      </dgm:t>
    </dgm:pt>
    <dgm:pt modelId="{D0FDB5E5-67D6-455B-AD83-71D8FD97E45C}" type="sibTrans" cxnId="{FD8A7783-A4A8-4748-ABB1-C101833AC99E}">
      <dgm:prSet/>
      <dgm:spPr/>
      <dgm:t>
        <a:bodyPr/>
        <a:lstStyle/>
        <a:p>
          <a:endParaRPr lang="en-US"/>
        </a:p>
      </dgm:t>
    </dgm:pt>
    <dgm:pt modelId="{8BAA3171-77BE-4155-B5FF-7F65382D7FA5}">
      <dgm:prSet phldrT="[Text]"/>
      <dgm:spPr/>
      <dgm:t>
        <a:bodyPr/>
        <a:lstStyle/>
        <a:p>
          <a:r>
            <a:rPr lang="en-US" dirty="0"/>
            <a:t>Dec 17</a:t>
          </a:r>
        </a:p>
      </dgm:t>
    </dgm:pt>
    <dgm:pt modelId="{03A9A3BF-0AFE-49B7-9780-9677D7036811}" type="parTrans" cxnId="{E4058C92-2C22-44D6-ABB9-BB2BF8EEF41E}">
      <dgm:prSet/>
      <dgm:spPr/>
      <dgm:t>
        <a:bodyPr/>
        <a:lstStyle/>
        <a:p>
          <a:endParaRPr lang="en-US"/>
        </a:p>
      </dgm:t>
    </dgm:pt>
    <dgm:pt modelId="{6F9ABCF1-2736-402A-B3E5-7A88560E76FE}" type="sibTrans" cxnId="{E4058C92-2C22-44D6-ABB9-BB2BF8EEF41E}">
      <dgm:prSet/>
      <dgm:spPr/>
      <dgm:t>
        <a:bodyPr/>
        <a:lstStyle/>
        <a:p>
          <a:endParaRPr lang="en-US"/>
        </a:p>
      </dgm:t>
    </dgm:pt>
    <dgm:pt modelId="{949D4200-8E9A-4C21-8EA8-A3CF6CE77AC7}">
      <dgm:prSet phldrT="[Text]"/>
      <dgm:spPr>
        <a:solidFill>
          <a:srgbClr val="98AD38"/>
        </a:solidFill>
      </dgm:spPr>
      <dgm:t>
        <a:bodyPr/>
        <a:lstStyle/>
        <a:p>
          <a:r>
            <a:rPr lang="en-US" dirty="0"/>
            <a:t>Aug 16</a:t>
          </a:r>
        </a:p>
      </dgm:t>
    </dgm:pt>
    <dgm:pt modelId="{5D08654E-B8C3-4461-81A8-8C1DF4255B7B}" type="sibTrans" cxnId="{0C8DBF74-2970-4B9A-8037-AB591A27A4D5}">
      <dgm:prSet/>
      <dgm:spPr/>
      <dgm:t>
        <a:bodyPr/>
        <a:lstStyle/>
        <a:p>
          <a:endParaRPr lang="en-US"/>
        </a:p>
      </dgm:t>
    </dgm:pt>
    <dgm:pt modelId="{23003509-C38C-456C-A158-0611EC0E8FF6}" type="parTrans" cxnId="{0C8DBF74-2970-4B9A-8037-AB591A27A4D5}">
      <dgm:prSet/>
      <dgm:spPr/>
      <dgm:t>
        <a:bodyPr/>
        <a:lstStyle/>
        <a:p>
          <a:endParaRPr lang="en-US"/>
        </a:p>
      </dgm:t>
    </dgm:pt>
    <dgm:pt modelId="{1484EE74-5427-4C19-A7AC-A817EA9A3BFE}" type="pres">
      <dgm:prSet presAssocID="{731BE233-2630-4D8B-B920-9018B70F7BEE}" presName="Name0" presStyleCnt="0">
        <dgm:presLayoutVars>
          <dgm:dir/>
          <dgm:resizeHandles val="exact"/>
        </dgm:presLayoutVars>
      </dgm:prSet>
      <dgm:spPr/>
    </dgm:pt>
    <dgm:pt modelId="{07CE970D-5C6D-464B-B472-86F7D16E065A}" type="pres">
      <dgm:prSet presAssocID="{949D4200-8E9A-4C21-8EA8-A3CF6CE77AC7}" presName="parTxOnly" presStyleLbl="node1" presStyleIdx="0" presStyleCnt="11">
        <dgm:presLayoutVars>
          <dgm:bulletEnabled val="1"/>
        </dgm:presLayoutVars>
      </dgm:prSet>
      <dgm:spPr/>
    </dgm:pt>
    <dgm:pt modelId="{E48EA353-86FF-4805-B107-FFEDADE83C32}" type="pres">
      <dgm:prSet presAssocID="{5D08654E-B8C3-4461-81A8-8C1DF4255B7B}" presName="parSpace" presStyleCnt="0"/>
      <dgm:spPr/>
    </dgm:pt>
    <dgm:pt modelId="{DE26DA7C-2BDB-46BE-917E-E24B99F392D2}" type="pres">
      <dgm:prSet presAssocID="{5B174873-3377-42BB-9F5E-D9AA3FF68CE6}" presName="parTxOnly" presStyleLbl="node1" presStyleIdx="1" presStyleCnt="11">
        <dgm:presLayoutVars>
          <dgm:bulletEnabled val="1"/>
        </dgm:presLayoutVars>
      </dgm:prSet>
      <dgm:spPr/>
    </dgm:pt>
    <dgm:pt modelId="{2C35277B-1989-4A61-A473-61A502298519}" type="pres">
      <dgm:prSet presAssocID="{880B9DE3-C1E5-4DFA-8029-77DA91422378}" presName="parSpace" presStyleCnt="0"/>
      <dgm:spPr/>
    </dgm:pt>
    <dgm:pt modelId="{944362E7-E090-4613-BCB2-886ADD0FF4EA}" type="pres">
      <dgm:prSet presAssocID="{032F97F5-2007-425B-B4B7-C0972C396FEF}" presName="parTxOnly" presStyleLbl="node1" presStyleIdx="2" presStyleCnt="11">
        <dgm:presLayoutVars>
          <dgm:bulletEnabled val="1"/>
        </dgm:presLayoutVars>
      </dgm:prSet>
      <dgm:spPr/>
    </dgm:pt>
    <dgm:pt modelId="{A4E04A57-5828-4441-910B-2C205C261284}" type="pres">
      <dgm:prSet presAssocID="{5429962C-6055-460D-A735-C73D58EB723E}" presName="parSpace" presStyleCnt="0"/>
      <dgm:spPr/>
    </dgm:pt>
    <dgm:pt modelId="{2CDAC3EE-500F-4799-824B-1D89F25D8689}" type="pres">
      <dgm:prSet presAssocID="{B7339489-4485-489B-9160-E0C49BA57913}" presName="parTxOnly" presStyleLbl="node1" presStyleIdx="3" presStyleCnt="11">
        <dgm:presLayoutVars>
          <dgm:bulletEnabled val="1"/>
        </dgm:presLayoutVars>
      </dgm:prSet>
      <dgm:spPr/>
    </dgm:pt>
    <dgm:pt modelId="{2FE9B237-6497-478C-A438-0076CA0D4AEF}" type="pres">
      <dgm:prSet presAssocID="{2F07315E-484F-4CF1-8B81-CC5F71EA2772}" presName="parSpace" presStyleCnt="0"/>
      <dgm:spPr/>
    </dgm:pt>
    <dgm:pt modelId="{7444C9D6-F250-436D-95B1-A7C9D8A176FF}" type="pres">
      <dgm:prSet presAssocID="{23F44DE2-6568-4831-8EDF-A4CB7FAB432A}" presName="parTxOnly" presStyleLbl="node1" presStyleIdx="4" presStyleCnt="11">
        <dgm:presLayoutVars>
          <dgm:bulletEnabled val="1"/>
        </dgm:presLayoutVars>
      </dgm:prSet>
      <dgm:spPr/>
    </dgm:pt>
    <dgm:pt modelId="{33074560-2931-43D8-BAA1-405663DE49A4}" type="pres">
      <dgm:prSet presAssocID="{C51D68F0-FDFE-4F48-AFBE-7F06F0037C86}" presName="parSpace" presStyleCnt="0"/>
      <dgm:spPr/>
    </dgm:pt>
    <dgm:pt modelId="{7890FEC7-0A34-41F5-AD15-5346911683E7}" type="pres">
      <dgm:prSet presAssocID="{CEF219B6-E2FD-451B-9A71-5BFDC4296CE7}" presName="parTxOnly" presStyleLbl="node1" presStyleIdx="5" presStyleCnt="11" custScaleX="225799">
        <dgm:presLayoutVars>
          <dgm:bulletEnabled val="1"/>
        </dgm:presLayoutVars>
      </dgm:prSet>
      <dgm:spPr/>
    </dgm:pt>
    <dgm:pt modelId="{76FD1F9C-516E-4384-82FB-F7DD40F93687}" type="pres">
      <dgm:prSet presAssocID="{CDE55D22-CB5A-4AE0-BC31-4AA83DC940BB}" presName="parSpace" presStyleCnt="0"/>
      <dgm:spPr/>
    </dgm:pt>
    <dgm:pt modelId="{A7F04C35-EBEE-4A08-9F9C-F3FF451FCE95}" type="pres">
      <dgm:prSet presAssocID="{9684F5F5-AAB7-4B3A-81E9-AAC2021DB4B0}" presName="parTxOnly" presStyleLbl="node1" presStyleIdx="6" presStyleCnt="11">
        <dgm:presLayoutVars>
          <dgm:bulletEnabled val="1"/>
        </dgm:presLayoutVars>
      </dgm:prSet>
      <dgm:spPr/>
    </dgm:pt>
    <dgm:pt modelId="{96AEB762-5EC1-4E09-938E-26895629E498}" type="pres">
      <dgm:prSet presAssocID="{B0938E44-B414-4828-A007-CE4D34D14163}" presName="parSpace" presStyleCnt="0"/>
      <dgm:spPr/>
    </dgm:pt>
    <dgm:pt modelId="{BC1FEC84-C267-4C9C-8FCB-9912D0551B92}" type="pres">
      <dgm:prSet presAssocID="{41F11257-2E7C-4AEA-84BC-EF99DB4F8AB5}" presName="parTxOnly" presStyleLbl="node1" presStyleIdx="7" presStyleCnt="11">
        <dgm:presLayoutVars>
          <dgm:bulletEnabled val="1"/>
        </dgm:presLayoutVars>
      </dgm:prSet>
      <dgm:spPr/>
    </dgm:pt>
    <dgm:pt modelId="{D4EEE5F1-F347-4F76-9AFE-38E83EB35ABF}" type="pres">
      <dgm:prSet presAssocID="{F5509D93-EF1C-43D2-B549-14C4077B4C3F}" presName="parSpace" presStyleCnt="0"/>
      <dgm:spPr/>
    </dgm:pt>
    <dgm:pt modelId="{F5B78873-7728-42C4-ADB2-D5B3DBC276D0}" type="pres">
      <dgm:prSet presAssocID="{7CEBBE39-C22E-4F41-AE41-A85BA7E545CF}" presName="parTxOnly" presStyleLbl="node1" presStyleIdx="8" presStyleCnt="11">
        <dgm:presLayoutVars>
          <dgm:bulletEnabled val="1"/>
        </dgm:presLayoutVars>
      </dgm:prSet>
      <dgm:spPr/>
    </dgm:pt>
    <dgm:pt modelId="{0ED8C958-2A11-4873-8EDD-8F7C9C70A2F0}" type="pres">
      <dgm:prSet presAssocID="{9FBF1AED-80FC-4430-9761-0D35CA533812}" presName="parSpace" presStyleCnt="0"/>
      <dgm:spPr/>
    </dgm:pt>
    <dgm:pt modelId="{E214C643-0DD4-43CC-BF4C-C2E3882B379F}" type="pres">
      <dgm:prSet presAssocID="{DAC38AF9-430C-4433-A74E-D8A03A6A7291}" presName="parTxOnly" presStyleLbl="node1" presStyleIdx="9" presStyleCnt="11">
        <dgm:presLayoutVars>
          <dgm:bulletEnabled val="1"/>
        </dgm:presLayoutVars>
      </dgm:prSet>
      <dgm:spPr/>
    </dgm:pt>
    <dgm:pt modelId="{66EE2DF9-E981-481B-880C-57AB8FDB7821}" type="pres">
      <dgm:prSet presAssocID="{D0FDB5E5-67D6-455B-AD83-71D8FD97E45C}" presName="parSpace" presStyleCnt="0"/>
      <dgm:spPr/>
    </dgm:pt>
    <dgm:pt modelId="{4FC6115C-421B-4337-8E8A-DD8164CF6959}" type="pres">
      <dgm:prSet presAssocID="{8BAA3171-77BE-4155-B5FF-7F65382D7FA5}" presName="parTxOnly" presStyleLbl="node1" presStyleIdx="10" presStyleCnt="11">
        <dgm:presLayoutVars>
          <dgm:bulletEnabled val="1"/>
        </dgm:presLayoutVars>
      </dgm:prSet>
      <dgm:spPr/>
    </dgm:pt>
  </dgm:ptLst>
  <dgm:cxnLst>
    <dgm:cxn modelId="{E51A4E38-9A35-4FEE-803C-2907EB1C493F}" srcId="{731BE233-2630-4D8B-B920-9018B70F7BEE}" destId="{032F97F5-2007-425B-B4B7-C0972C396FEF}" srcOrd="2" destOrd="0" parTransId="{4169887C-838D-419E-9928-E660ED6FA3A8}" sibTransId="{5429962C-6055-460D-A735-C73D58EB723E}"/>
    <dgm:cxn modelId="{F6BE8645-9342-4CD5-BE6C-A5AFCE4BE445}" srcId="{731BE233-2630-4D8B-B920-9018B70F7BEE}" destId="{23F44DE2-6568-4831-8EDF-A4CB7FAB432A}" srcOrd="4" destOrd="0" parTransId="{63BA3CC1-F62B-47D3-A63F-6B53D93C1F8D}" sibTransId="{C51D68F0-FDFE-4F48-AFBE-7F06F0037C86}"/>
    <dgm:cxn modelId="{1D079165-004B-4C97-B0F4-4B220306238B}" type="presOf" srcId="{731BE233-2630-4D8B-B920-9018B70F7BEE}" destId="{1484EE74-5427-4C19-A7AC-A817EA9A3BFE}" srcOrd="0" destOrd="0" presId="urn:microsoft.com/office/officeart/2005/8/layout/hChevron3"/>
    <dgm:cxn modelId="{B0307768-C68A-4F22-BE24-B3F53FEF365E}" type="presOf" srcId="{8BAA3171-77BE-4155-B5FF-7F65382D7FA5}" destId="{4FC6115C-421B-4337-8E8A-DD8164CF6959}" srcOrd="0" destOrd="0" presId="urn:microsoft.com/office/officeart/2005/8/layout/hChevron3"/>
    <dgm:cxn modelId="{53050349-4955-4CEA-8636-1CEC1B773969}" type="presOf" srcId="{9684F5F5-AAB7-4B3A-81E9-AAC2021DB4B0}" destId="{A7F04C35-EBEE-4A08-9F9C-F3FF451FCE95}" srcOrd="0" destOrd="0" presId="urn:microsoft.com/office/officeart/2005/8/layout/hChevron3"/>
    <dgm:cxn modelId="{32535D6C-A63C-40D9-B88A-AEE643283DE4}" type="presOf" srcId="{DAC38AF9-430C-4433-A74E-D8A03A6A7291}" destId="{E214C643-0DD4-43CC-BF4C-C2E3882B379F}" srcOrd="0" destOrd="0" presId="urn:microsoft.com/office/officeart/2005/8/layout/hChevron3"/>
    <dgm:cxn modelId="{C688BF52-AB9C-4A8E-A785-79CC0D1CDF5F}" srcId="{731BE233-2630-4D8B-B920-9018B70F7BEE}" destId="{CEF219B6-E2FD-451B-9A71-5BFDC4296CE7}" srcOrd="5" destOrd="0" parTransId="{9399A4FA-CA48-4B21-B50D-2049539985C4}" sibTransId="{CDE55D22-CB5A-4AE0-BC31-4AA83DC940BB}"/>
    <dgm:cxn modelId="{D0673354-3606-4392-B615-DBD69E53801B}" srcId="{731BE233-2630-4D8B-B920-9018B70F7BEE}" destId="{B7339489-4485-489B-9160-E0C49BA57913}" srcOrd="3" destOrd="0" parTransId="{F26F33BD-E14A-48CA-919E-2E2C8CD17100}" sibTransId="{2F07315E-484F-4CF1-8B81-CC5F71EA2772}"/>
    <dgm:cxn modelId="{0C8DBF74-2970-4B9A-8037-AB591A27A4D5}" srcId="{731BE233-2630-4D8B-B920-9018B70F7BEE}" destId="{949D4200-8E9A-4C21-8EA8-A3CF6CE77AC7}" srcOrd="0" destOrd="0" parTransId="{23003509-C38C-456C-A158-0611EC0E8FF6}" sibTransId="{5D08654E-B8C3-4461-81A8-8C1DF4255B7B}"/>
    <dgm:cxn modelId="{2DDC5475-2184-4F14-AAE2-FBC53BF4ED6A}" type="presOf" srcId="{41F11257-2E7C-4AEA-84BC-EF99DB4F8AB5}" destId="{BC1FEC84-C267-4C9C-8FCB-9912D0551B92}" srcOrd="0" destOrd="0" presId="urn:microsoft.com/office/officeart/2005/8/layout/hChevron3"/>
    <dgm:cxn modelId="{F7DDEE79-05A0-468C-8CF6-43A506F81117}" type="presOf" srcId="{032F97F5-2007-425B-B4B7-C0972C396FEF}" destId="{944362E7-E090-4613-BCB2-886ADD0FF4EA}" srcOrd="0" destOrd="0" presId="urn:microsoft.com/office/officeart/2005/8/layout/hChevron3"/>
    <dgm:cxn modelId="{FD8A7783-A4A8-4748-ABB1-C101833AC99E}" srcId="{731BE233-2630-4D8B-B920-9018B70F7BEE}" destId="{DAC38AF9-430C-4433-A74E-D8A03A6A7291}" srcOrd="9" destOrd="0" parTransId="{36C2F626-20D6-4383-9206-BFEF94D1F47C}" sibTransId="{D0FDB5E5-67D6-455B-AD83-71D8FD97E45C}"/>
    <dgm:cxn modelId="{3102018E-28C1-498F-8322-3354A133EC88}" type="presOf" srcId="{949D4200-8E9A-4C21-8EA8-A3CF6CE77AC7}" destId="{07CE970D-5C6D-464B-B472-86F7D16E065A}" srcOrd="0" destOrd="0" presId="urn:microsoft.com/office/officeart/2005/8/layout/hChevron3"/>
    <dgm:cxn modelId="{E4058C92-2C22-44D6-ABB9-BB2BF8EEF41E}" srcId="{731BE233-2630-4D8B-B920-9018B70F7BEE}" destId="{8BAA3171-77BE-4155-B5FF-7F65382D7FA5}" srcOrd="10" destOrd="0" parTransId="{03A9A3BF-0AFE-49B7-9780-9677D7036811}" sibTransId="{6F9ABCF1-2736-402A-B3E5-7A88560E76FE}"/>
    <dgm:cxn modelId="{D3CF6B99-6770-4A67-8C1A-E43522044750}" type="presOf" srcId="{23F44DE2-6568-4831-8EDF-A4CB7FAB432A}" destId="{7444C9D6-F250-436D-95B1-A7C9D8A176FF}" srcOrd="0" destOrd="0" presId="urn:microsoft.com/office/officeart/2005/8/layout/hChevron3"/>
    <dgm:cxn modelId="{C3B0D69A-9749-46D1-8B3A-9B9030E49156}" srcId="{731BE233-2630-4D8B-B920-9018B70F7BEE}" destId="{5B174873-3377-42BB-9F5E-D9AA3FF68CE6}" srcOrd="1" destOrd="0" parTransId="{01A027E6-7770-47E3-8D7A-C2A4AFA2B8F9}" sibTransId="{880B9DE3-C1E5-4DFA-8029-77DA91422378}"/>
    <dgm:cxn modelId="{A38E62BB-3F53-47FD-A259-B76DC8B53826}" srcId="{731BE233-2630-4D8B-B920-9018B70F7BEE}" destId="{7CEBBE39-C22E-4F41-AE41-A85BA7E545CF}" srcOrd="8" destOrd="0" parTransId="{2C2CD4EA-6C46-42C2-8542-64E43DF256B1}" sibTransId="{9FBF1AED-80FC-4430-9761-0D35CA533812}"/>
    <dgm:cxn modelId="{7D0856C7-F2DB-4FBE-9324-4D7E3597A230}" srcId="{731BE233-2630-4D8B-B920-9018B70F7BEE}" destId="{41F11257-2E7C-4AEA-84BC-EF99DB4F8AB5}" srcOrd="7" destOrd="0" parTransId="{74C5DA29-9C87-4AE4-A08A-12E687650221}" sibTransId="{F5509D93-EF1C-43D2-B549-14C4077B4C3F}"/>
    <dgm:cxn modelId="{C5BDA0DA-C21E-4583-9004-12E348064E2C}" srcId="{731BE233-2630-4D8B-B920-9018B70F7BEE}" destId="{9684F5F5-AAB7-4B3A-81E9-AAC2021DB4B0}" srcOrd="6" destOrd="0" parTransId="{9980B8D2-78B6-4DCC-BD43-24D0394513D4}" sibTransId="{B0938E44-B414-4828-A007-CE4D34D14163}"/>
    <dgm:cxn modelId="{53BB6FE1-9045-4690-91BE-B2B5AB6925EC}" type="presOf" srcId="{CEF219B6-E2FD-451B-9A71-5BFDC4296CE7}" destId="{7890FEC7-0A34-41F5-AD15-5346911683E7}" srcOrd="0" destOrd="0" presId="urn:microsoft.com/office/officeart/2005/8/layout/hChevron3"/>
    <dgm:cxn modelId="{6428B1ED-4804-4C44-9E89-B81BE17988F4}" type="presOf" srcId="{B7339489-4485-489B-9160-E0C49BA57913}" destId="{2CDAC3EE-500F-4799-824B-1D89F25D8689}" srcOrd="0" destOrd="0" presId="urn:microsoft.com/office/officeart/2005/8/layout/hChevron3"/>
    <dgm:cxn modelId="{26FBA8F4-8362-4EA2-8F29-22719BD3D5E9}" type="presOf" srcId="{5B174873-3377-42BB-9F5E-D9AA3FF68CE6}" destId="{DE26DA7C-2BDB-46BE-917E-E24B99F392D2}" srcOrd="0" destOrd="0" presId="urn:microsoft.com/office/officeart/2005/8/layout/hChevron3"/>
    <dgm:cxn modelId="{59898AFE-D0E3-4AE2-B3F9-7434F4CF1466}" type="presOf" srcId="{7CEBBE39-C22E-4F41-AE41-A85BA7E545CF}" destId="{F5B78873-7728-42C4-ADB2-D5B3DBC276D0}" srcOrd="0" destOrd="0" presId="urn:microsoft.com/office/officeart/2005/8/layout/hChevron3"/>
    <dgm:cxn modelId="{DCCBA7AB-98CA-4B66-B3E4-47EEF4D0B1B1}" type="presParOf" srcId="{1484EE74-5427-4C19-A7AC-A817EA9A3BFE}" destId="{07CE970D-5C6D-464B-B472-86F7D16E065A}" srcOrd="0" destOrd="0" presId="urn:microsoft.com/office/officeart/2005/8/layout/hChevron3"/>
    <dgm:cxn modelId="{FF99379D-3CD8-46C2-94CE-AF6AA5BAB86E}" type="presParOf" srcId="{1484EE74-5427-4C19-A7AC-A817EA9A3BFE}" destId="{E48EA353-86FF-4805-B107-FFEDADE83C32}" srcOrd="1" destOrd="0" presId="urn:microsoft.com/office/officeart/2005/8/layout/hChevron3"/>
    <dgm:cxn modelId="{90FB2C94-E976-4EAC-BA53-D267984B0E20}" type="presParOf" srcId="{1484EE74-5427-4C19-A7AC-A817EA9A3BFE}" destId="{DE26DA7C-2BDB-46BE-917E-E24B99F392D2}" srcOrd="2" destOrd="0" presId="urn:microsoft.com/office/officeart/2005/8/layout/hChevron3"/>
    <dgm:cxn modelId="{23F95B64-D7D7-42ED-B732-CE21DB3C6249}" type="presParOf" srcId="{1484EE74-5427-4C19-A7AC-A817EA9A3BFE}" destId="{2C35277B-1989-4A61-A473-61A502298519}" srcOrd="3" destOrd="0" presId="urn:microsoft.com/office/officeart/2005/8/layout/hChevron3"/>
    <dgm:cxn modelId="{5D83AA89-46BB-475E-ABE0-F86155112182}" type="presParOf" srcId="{1484EE74-5427-4C19-A7AC-A817EA9A3BFE}" destId="{944362E7-E090-4613-BCB2-886ADD0FF4EA}" srcOrd="4" destOrd="0" presId="urn:microsoft.com/office/officeart/2005/8/layout/hChevron3"/>
    <dgm:cxn modelId="{93AD8D08-3638-40A8-BFC1-29D483C96923}" type="presParOf" srcId="{1484EE74-5427-4C19-A7AC-A817EA9A3BFE}" destId="{A4E04A57-5828-4441-910B-2C205C261284}" srcOrd="5" destOrd="0" presId="urn:microsoft.com/office/officeart/2005/8/layout/hChevron3"/>
    <dgm:cxn modelId="{C33A2AD8-71C3-448F-BA6C-B0E43FC3A249}" type="presParOf" srcId="{1484EE74-5427-4C19-A7AC-A817EA9A3BFE}" destId="{2CDAC3EE-500F-4799-824B-1D89F25D8689}" srcOrd="6" destOrd="0" presId="urn:microsoft.com/office/officeart/2005/8/layout/hChevron3"/>
    <dgm:cxn modelId="{8C4E8E83-52A3-4BC8-92C9-16CF4473A946}" type="presParOf" srcId="{1484EE74-5427-4C19-A7AC-A817EA9A3BFE}" destId="{2FE9B237-6497-478C-A438-0076CA0D4AEF}" srcOrd="7" destOrd="0" presId="urn:microsoft.com/office/officeart/2005/8/layout/hChevron3"/>
    <dgm:cxn modelId="{849C10B9-228E-4FD6-A32F-60F0F5AEBCDA}" type="presParOf" srcId="{1484EE74-5427-4C19-A7AC-A817EA9A3BFE}" destId="{7444C9D6-F250-436D-95B1-A7C9D8A176FF}" srcOrd="8" destOrd="0" presId="urn:microsoft.com/office/officeart/2005/8/layout/hChevron3"/>
    <dgm:cxn modelId="{95B80E27-41FF-438B-B690-9B0C5DE8E370}" type="presParOf" srcId="{1484EE74-5427-4C19-A7AC-A817EA9A3BFE}" destId="{33074560-2931-43D8-BAA1-405663DE49A4}" srcOrd="9" destOrd="0" presId="urn:microsoft.com/office/officeart/2005/8/layout/hChevron3"/>
    <dgm:cxn modelId="{A8E10B62-1FC2-4A05-9912-0547C702AAE7}" type="presParOf" srcId="{1484EE74-5427-4C19-A7AC-A817EA9A3BFE}" destId="{7890FEC7-0A34-41F5-AD15-5346911683E7}" srcOrd="10" destOrd="0" presId="urn:microsoft.com/office/officeart/2005/8/layout/hChevron3"/>
    <dgm:cxn modelId="{5488CEE1-7E98-4476-BFF7-71675932414A}" type="presParOf" srcId="{1484EE74-5427-4C19-A7AC-A817EA9A3BFE}" destId="{76FD1F9C-516E-4384-82FB-F7DD40F93687}" srcOrd="11" destOrd="0" presId="urn:microsoft.com/office/officeart/2005/8/layout/hChevron3"/>
    <dgm:cxn modelId="{A23DF03B-B442-4770-9BA7-C843D5FF43D6}" type="presParOf" srcId="{1484EE74-5427-4C19-A7AC-A817EA9A3BFE}" destId="{A7F04C35-EBEE-4A08-9F9C-F3FF451FCE95}" srcOrd="12" destOrd="0" presId="urn:microsoft.com/office/officeart/2005/8/layout/hChevron3"/>
    <dgm:cxn modelId="{8BEB3C0A-7A33-4E79-A2F0-D2405E03DC03}" type="presParOf" srcId="{1484EE74-5427-4C19-A7AC-A817EA9A3BFE}" destId="{96AEB762-5EC1-4E09-938E-26895629E498}" srcOrd="13" destOrd="0" presId="urn:microsoft.com/office/officeart/2005/8/layout/hChevron3"/>
    <dgm:cxn modelId="{B296D5CD-6832-4900-A841-2DDA81E2030A}" type="presParOf" srcId="{1484EE74-5427-4C19-A7AC-A817EA9A3BFE}" destId="{BC1FEC84-C267-4C9C-8FCB-9912D0551B92}" srcOrd="14" destOrd="0" presId="urn:microsoft.com/office/officeart/2005/8/layout/hChevron3"/>
    <dgm:cxn modelId="{42C418A6-DC9D-40CB-A38E-6AEB30265E4F}" type="presParOf" srcId="{1484EE74-5427-4C19-A7AC-A817EA9A3BFE}" destId="{D4EEE5F1-F347-4F76-9AFE-38E83EB35ABF}" srcOrd="15" destOrd="0" presId="urn:microsoft.com/office/officeart/2005/8/layout/hChevron3"/>
    <dgm:cxn modelId="{CBEEA63C-FEA7-4188-B7C0-7387A6D419A4}" type="presParOf" srcId="{1484EE74-5427-4C19-A7AC-A817EA9A3BFE}" destId="{F5B78873-7728-42C4-ADB2-D5B3DBC276D0}" srcOrd="16" destOrd="0" presId="urn:microsoft.com/office/officeart/2005/8/layout/hChevron3"/>
    <dgm:cxn modelId="{D109D944-A765-40E8-96FF-260BD988812C}" type="presParOf" srcId="{1484EE74-5427-4C19-A7AC-A817EA9A3BFE}" destId="{0ED8C958-2A11-4873-8EDD-8F7C9C70A2F0}" srcOrd="17" destOrd="0" presId="urn:microsoft.com/office/officeart/2005/8/layout/hChevron3"/>
    <dgm:cxn modelId="{1A6124C2-C978-4803-9416-D695886B2C34}" type="presParOf" srcId="{1484EE74-5427-4C19-A7AC-A817EA9A3BFE}" destId="{E214C643-0DD4-43CC-BF4C-C2E3882B379F}" srcOrd="18" destOrd="0" presId="urn:microsoft.com/office/officeart/2005/8/layout/hChevron3"/>
    <dgm:cxn modelId="{1386A24E-A85A-4537-A14D-E41B77D1F056}" type="presParOf" srcId="{1484EE74-5427-4C19-A7AC-A817EA9A3BFE}" destId="{66EE2DF9-E981-481B-880C-57AB8FDB7821}" srcOrd="19" destOrd="0" presId="urn:microsoft.com/office/officeart/2005/8/layout/hChevron3"/>
    <dgm:cxn modelId="{9F5FCAA5-29E3-4275-ACE9-32D06AFA8BC7}" type="presParOf" srcId="{1484EE74-5427-4C19-A7AC-A817EA9A3BFE}" destId="{4FC6115C-421B-4337-8E8A-DD8164CF6959}"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6F85A4-1A82-6B49-A795-B9EFF63A95D3}"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en-US"/>
        </a:p>
      </dgm:t>
    </dgm:pt>
    <dgm:pt modelId="{F458C84F-1194-5F44-B974-07F326A6B783}">
      <dgm:prSet custT="1"/>
      <dgm:spPr>
        <a:solidFill>
          <a:schemeClr val="accent3">
            <a:lumMod val="50000"/>
          </a:schemeClr>
        </a:solidFill>
      </dgm:spPr>
      <dgm:t>
        <a:bodyPr/>
        <a:lstStyle/>
        <a:p>
          <a:pPr rtl="0"/>
          <a:r>
            <a:rPr lang="en-US" sz="1500" b="1" dirty="0">
              <a:latin typeface="Arial" panose="020B0604020202020204" pitchFamily="34" charset="0"/>
              <a:cs typeface="Arial" panose="020B0604020202020204" pitchFamily="34" charset="0"/>
            </a:rPr>
            <a:t>European Medicines Agency (EMA)</a:t>
          </a:r>
        </a:p>
      </dgm:t>
    </dgm:pt>
    <dgm:pt modelId="{CD6E1DF0-8BDF-D045-B77F-D3C35C452642}" type="parTrans" cxnId="{FDCE7D83-B06A-4647-B859-95F7C1D63C88}">
      <dgm:prSet/>
      <dgm:spPr/>
      <dgm:t>
        <a:bodyPr/>
        <a:lstStyle/>
        <a:p>
          <a:endParaRPr lang="en-US"/>
        </a:p>
      </dgm:t>
    </dgm:pt>
    <dgm:pt modelId="{AD1E45AE-E009-564E-8F83-F8579E64576C}" type="sibTrans" cxnId="{FDCE7D83-B06A-4647-B859-95F7C1D63C88}">
      <dgm:prSet/>
      <dgm:spPr/>
      <dgm:t>
        <a:bodyPr/>
        <a:lstStyle/>
        <a:p>
          <a:endParaRPr lang="en-US"/>
        </a:p>
      </dgm:t>
    </dgm:pt>
    <dgm:pt modelId="{89EEA1DA-5F7A-7E48-9595-D9AFAAAE7857}">
      <dgm:prSet custT="1"/>
      <dgm:spPr>
        <a:solidFill>
          <a:schemeClr val="accent3">
            <a:lumMod val="75000"/>
          </a:schemeClr>
        </a:solidFill>
      </dgm:spPr>
      <dgm:t>
        <a:bodyPr/>
        <a:lstStyle/>
        <a:p>
          <a:pPr rtl="0"/>
          <a:r>
            <a:rPr lang="en-US" sz="1500" b="1" dirty="0">
              <a:latin typeface="Arial" panose="020B0604020202020204" pitchFamily="34" charset="0"/>
              <a:cs typeface="Arial" panose="020B0604020202020204" pitchFamily="34" charset="0"/>
            </a:rPr>
            <a:t>World Health Organization (WHO)</a:t>
          </a:r>
        </a:p>
      </dgm:t>
    </dgm:pt>
    <dgm:pt modelId="{1E2DA6AB-7939-B244-9347-DCFFCAF45881}" type="parTrans" cxnId="{6DC63401-5047-F440-927B-46DC4AAC59DD}">
      <dgm:prSet/>
      <dgm:spPr/>
      <dgm:t>
        <a:bodyPr/>
        <a:lstStyle/>
        <a:p>
          <a:endParaRPr lang="en-US"/>
        </a:p>
      </dgm:t>
    </dgm:pt>
    <dgm:pt modelId="{87AEDC4C-50D6-174A-BDAA-8FE8E04668B7}" type="sibTrans" cxnId="{6DC63401-5047-F440-927B-46DC4AAC59DD}">
      <dgm:prSet/>
      <dgm:spPr/>
      <dgm:t>
        <a:bodyPr/>
        <a:lstStyle/>
        <a:p>
          <a:endParaRPr lang="en-US"/>
        </a:p>
      </dgm:t>
    </dgm:pt>
    <dgm:pt modelId="{14AC8627-CC95-944D-AAEF-46DD4ADB3964}">
      <dgm:prSet custT="1"/>
      <dgm:spPr>
        <a:gradFill flip="none"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pPr rtl="0"/>
          <a:r>
            <a:rPr lang="en-US" sz="1200" dirty="0">
              <a:latin typeface="Arial" panose="020B0604020202020204" pitchFamily="34" charset="0"/>
              <a:cs typeface="Arial" panose="020B0604020202020204" pitchFamily="34" charset="0"/>
            </a:rPr>
            <a:t>South African Medicines Control Council (MCC)</a:t>
          </a:r>
        </a:p>
      </dgm:t>
    </dgm:pt>
    <dgm:pt modelId="{DFD143B1-39A8-A847-9E68-0223DD79A990}" type="parTrans" cxnId="{F41D3E9B-84DF-5B4F-A135-E712E7681451}">
      <dgm:prSet/>
      <dgm:spPr/>
      <dgm:t>
        <a:bodyPr/>
        <a:lstStyle/>
        <a:p>
          <a:endParaRPr lang="en-US"/>
        </a:p>
      </dgm:t>
    </dgm:pt>
    <dgm:pt modelId="{D1D04FE2-CF1B-114D-AB34-2F72302F91C7}" type="sibTrans" cxnId="{F41D3E9B-84DF-5B4F-A135-E712E7681451}">
      <dgm:prSet/>
      <dgm:spPr/>
      <dgm:t>
        <a:bodyPr/>
        <a:lstStyle/>
        <a:p>
          <a:endParaRPr lang="en-US"/>
        </a:p>
      </dgm:t>
    </dgm:pt>
    <dgm:pt modelId="{212C67BC-A0FC-E349-8DB0-598F8D476F93}">
      <dgm:prSet custT="1"/>
      <dgm:spPr>
        <a:solidFill>
          <a:schemeClr val="accent3">
            <a:lumMod val="50000"/>
          </a:schemeClr>
        </a:solidFill>
      </dgm:spPr>
      <dgm:t>
        <a:bodyPr/>
        <a:lstStyle/>
        <a:p>
          <a:pPr rtl="0"/>
          <a:r>
            <a:rPr lang="en-US" sz="1200" dirty="0">
              <a:latin typeface="Arial" panose="020B0604020202020204" pitchFamily="34" charset="0"/>
              <a:cs typeface="Arial" panose="020B0604020202020204" pitchFamily="34" charset="0"/>
            </a:rPr>
            <a:t>US Food and Drug Administration (FDA)</a:t>
          </a:r>
        </a:p>
      </dgm:t>
    </dgm:pt>
    <dgm:pt modelId="{B103093D-66B8-AA42-9872-908756A5D3BC}" type="parTrans" cxnId="{862EB93B-905F-C74B-A1FC-72739411E386}">
      <dgm:prSet/>
      <dgm:spPr/>
      <dgm:t>
        <a:bodyPr/>
        <a:lstStyle/>
        <a:p>
          <a:endParaRPr lang="en-US"/>
        </a:p>
      </dgm:t>
    </dgm:pt>
    <dgm:pt modelId="{9968FC3C-000C-D840-A820-C1B8C8576D22}" type="sibTrans" cxnId="{862EB93B-905F-C74B-A1FC-72739411E386}">
      <dgm:prSet/>
      <dgm:spPr/>
      <dgm:t>
        <a:bodyPr/>
        <a:lstStyle/>
        <a:p>
          <a:endParaRPr lang="en-US"/>
        </a:p>
      </dgm:t>
    </dgm:pt>
    <dgm:pt modelId="{DEB8F6A8-DF24-0E48-9202-7FD203EE12CF}">
      <dgm:prSet custT="1"/>
      <dgm:spPr>
        <a:solidFill>
          <a:schemeClr val="accent6">
            <a:lumMod val="75000"/>
          </a:schemeClr>
        </a:solidFill>
      </dgm:spPr>
      <dgm:t>
        <a:bodyPr/>
        <a:lstStyle/>
        <a:p>
          <a:pPr rtl="0"/>
          <a:r>
            <a:rPr lang="en-US" sz="1400" dirty="0">
              <a:latin typeface="Arial" panose="020B0604020202020204" pitchFamily="34" charset="0"/>
              <a:cs typeface="Arial" panose="020B0604020202020204" pitchFamily="34" charset="0"/>
            </a:rPr>
            <a:t>African National Regulatory Authorities</a:t>
          </a:r>
        </a:p>
      </dgm:t>
    </dgm:pt>
    <dgm:pt modelId="{4C65B080-E2F4-FD4C-8FEF-0C7E57A63ACD}" type="sibTrans" cxnId="{1CC41275-4251-C347-9956-ECBE3992AB0A}">
      <dgm:prSet/>
      <dgm:spPr/>
      <dgm:t>
        <a:bodyPr/>
        <a:lstStyle/>
        <a:p>
          <a:endParaRPr lang="en-US"/>
        </a:p>
      </dgm:t>
    </dgm:pt>
    <dgm:pt modelId="{DDDBE068-B05F-ED49-BD83-0DEA38D49816}" type="parTrans" cxnId="{1CC41275-4251-C347-9956-ECBE3992AB0A}">
      <dgm:prSet/>
      <dgm:spPr/>
      <dgm:t>
        <a:bodyPr/>
        <a:lstStyle/>
        <a:p>
          <a:endParaRPr lang="en-US"/>
        </a:p>
      </dgm:t>
    </dgm:pt>
    <dgm:pt modelId="{63F38C6A-4055-E54F-9ABD-E9A985128728}" type="pres">
      <dgm:prSet presAssocID="{C96F85A4-1A82-6B49-A795-B9EFF63A95D3}" presName="rootnode" presStyleCnt="0">
        <dgm:presLayoutVars>
          <dgm:chMax/>
          <dgm:chPref/>
          <dgm:dir/>
          <dgm:animLvl val="lvl"/>
        </dgm:presLayoutVars>
      </dgm:prSet>
      <dgm:spPr/>
    </dgm:pt>
    <dgm:pt modelId="{E9199F0B-CF0F-3C46-BDE1-22810DC160A5}" type="pres">
      <dgm:prSet presAssocID="{F458C84F-1194-5F44-B974-07F326A6B783}" presName="composite" presStyleCnt="0"/>
      <dgm:spPr/>
    </dgm:pt>
    <dgm:pt modelId="{E4954A35-793F-9E4D-A916-39EB79FC6B3D}" type="pres">
      <dgm:prSet presAssocID="{F458C84F-1194-5F44-B974-07F326A6B783}" presName="bentUpArrow1" presStyleLbl="alignImgPlace1" presStyleIdx="0" presStyleCnt="4" custScaleX="62093" custLinFactNeighborX="4800" custLinFactNeighborY="-17758"/>
      <dgm:spPr/>
    </dgm:pt>
    <dgm:pt modelId="{7EDFBA72-A2A1-8D44-9AC0-034F9902AB2D}" type="pres">
      <dgm:prSet presAssocID="{F458C84F-1194-5F44-B974-07F326A6B783}" presName="ParentText" presStyleLbl="node1" presStyleIdx="0" presStyleCnt="5" custScaleX="155401">
        <dgm:presLayoutVars>
          <dgm:chMax val="1"/>
          <dgm:chPref val="1"/>
          <dgm:bulletEnabled val="1"/>
        </dgm:presLayoutVars>
      </dgm:prSet>
      <dgm:spPr/>
    </dgm:pt>
    <dgm:pt modelId="{C47D3C46-5A49-184C-A497-B2FFD9A8F2A1}" type="pres">
      <dgm:prSet presAssocID="{F458C84F-1194-5F44-B974-07F326A6B783}" presName="ChildText" presStyleLbl="revTx" presStyleIdx="0" presStyleCnt="4">
        <dgm:presLayoutVars>
          <dgm:chMax val="0"/>
          <dgm:chPref val="0"/>
          <dgm:bulletEnabled val="1"/>
        </dgm:presLayoutVars>
      </dgm:prSet>
      <dgm:spPr/>
    </dgm:pt>
    <dgm:pt modelId="{FB5FEF92-AE1A-334D-B737-9BB9D37A9870}" type="pres">
      <dgm:prSet presAssocID="{AD1E45AE-E009-564E-8F83-F8579E64576C}" presName="sibTrans" presStyleCnt="0"/>
      <dgm:spPr/>
    </dgm:pt>
    <dgm:pt modelId="{93D3803D-752F-5343-8C4E-7031E66E0B7A}" type="pres">
      <dgm:prSet presAssocID="{89EEA1DA-5F7A-7E48-9595-D9AFAAAE7857}" presName="composite" presStyleCnt="0"/>
      <dgm:spPr/>
    </dgm:pt>
    <dgm:pt modelId="{BCE1D01B-0B25-FE4C-AE2E-971D31988A13}" type="pres">
      <dgm:prSet presAssocID="{89EEA1DA-5F7A-7E48-9595-D9AFAAAE7857}" presName="bentUpArrow1" presStyleLbl="alignImgPlace1" presStyleIdx="1" presStyleCnt="4" custScaleX="67427" custScaleY="87890" custLinFactY="11868" custLinFactNeighborX="-37891" custLinFactNeighborY="100000"/>
      <dgm:spPr>
        <a:noFill/>
      </dgm:spPr>
    </dgm:pt>
    <dgm:pt modelId="{35D655C4-30F5-AB48-B770-97959889DD91}" type="pres">
      <dgm:prSet presAssocID="{89EEA1DA-5F7A-7E48-9595-D9AFAAAE7857}" presName="ParentText" presStyleLbl="node1" presStyleIdx="1" presStyleCnt="5" custScaleX="155401">
        <dgm:presLayoutVars>
          <dgm:chMax val="1"/>
          <dgm:chPref val="1"/>
          <dgm:bulletEnabled val="1"/>
        </dgm:presLayoutVars>
      </dgm:prSet>
      <dgm:spPr/>
    </dgm:pt>
    <dgm:pt modelId="{4EB45EFA-FA8A-3F47-B299-5C06A396740E}" type="pres">
      <dgm:prSet presAssocID="{89EEA1DA-5F7A-7E48-9595-D9AFAAAE7857}" presName="ChildText" presStyleLbl="revTx" presStyleIdx="1" presStyleCnt="4">
        <dgm:presLayoutVars>
          <dgm:chMax val="0"/>
          <dgm:chPref val="0"/>
          <dgm:bulletEnabled val="1"/>
        </dgm:presLayoutVars>
      </dgm:prSet>
      <dgm:spPr/>
    </dgm:pt>
    <dgm:pt modelId="{7D96EBD8-2F9D-3747-84EC-E3C9A484EF9B}" type="pres">
      <dgm:prSet presAssocID="{87AEDC4C-50D6-174A-BDAA-8FE8E04668B7}" presName="sibTrans" presStyleCnt="0"/>
      <dgm:spPr/>
    </dgm:pt>
    <dgm:pt modelId="{36E19F9A-7287-D54A-B491-2FD321E23ED6}" type="pres">
      <dgm:prSet presAssocID="{DEB8F6A8-DF24-0E48-9202-7FD203EE12CF}" presName="composite" presStyleCnt="0"/>
      <dgm:spPr/>
    </dgm:pt>
    <dgm:pt modelId="{7BC798C7-F497-2344-84E0-1263ECF8C686}" type="pres">
      <dgm:prSet presAssocID="{DEB8F6A8-DF24-0E48-9202-7FD203EE12CF}" presName="bentUpArrow1" presStyleLbl="alignImgPlace1" presStyleIdx="2" presStyleCnt="4"/>
      <dgm:spPr>
        <a:noFill/>
      </dgm:spPr>
    </dgm:pt>
    <dgm:pt modelId="{D59FB178-9522-B245-A5E3-A09CA380264C}" type="pres">
      <dgm:prSet presAssocID="{DEB8F6A8-DF24-0E48-9202-7FD203EE12CF}" presName="ParentText" presStyleLbl="node1" presStyleIdx="2" presStyleCnt="5" custScaleX="155401" custScaleY="88739" custLinFactNeighborX="6489" custLinFactNeighborY="2231">
        <dgm:presLayoutVars>
          <dgm:chMax val="1"/>
          <dgm:chPref val="1"/>
          <dgm:bulletEnabled val="1"/>
        </dgm:presLayoutVars>
      </dgm:prSet>
      <dgm:spPr/>
    </dgm:pt>
    <dgm:pt modelId="{ED5F87CB-7AB4-1A4F-8320-1D922990558C}" type="pres">
      <dgm:prSet presAssocID="{DEB8F6A8-DF24-0E48-9202-7FD203EE12CF}" presName="ChildText" presStyleLbl="revTx" presStyleIdx="2" presStyleCnt="4">
        <dgm:presLayoutVars>
          <dgm:chMax val="0"/>
          <dgm:chPref val="0"/>
          <dgm:bulletEnabled val="1"/>
        </dgm:presLayoutVars>
      </dgm:prSet>
      <dgm:spPr/>
    </dgm:pt>
    <dgm:pt modelId="{D9008B60-15B3-CF4A-8BCE-EBE272AAB669}" type="pres">
      <dgm:prSet presAssocID="{4C65B080-E2F4-FD4C-8FEF-0C7E57A63ACD}" presName="sibTrans" presStyleCnt="0"/>
      <dgm:spPr/>
    </dgm:pt>
    <dgm:pt modelId="{0AF7952A-FAA2-F74E-81BE-45D0EA5F03E4}" type="pres">
      <dgm:prSet presAssocID="{14AC8627-CC95-944D-AAEF-46DD4ADB3964}" presName="composite" presStyleCnt="0"/>
      <dgm:spPr/>
    </dgm:pt>
    <dgm:pt modelId="{9F748F21-ACA1-E54B-8D2C-A53C2C1932B2}" type="pres">
      <dgm:prSet presAssocID="{14AC8627-CC95-944D-AAEF-46DD4ADB3964}" presName="bentUpArrow1" presStyleLbl="alignImgPlace1" presStyleIdx="3" presStyleCnt="4"/>
      <dgm:spPr>
        <a:noFill/>
      </dgm:spPr>
    </dgm:pt>
    <dgm:pt modelId="{7D95B17E-7C62-4D4B-AE5A-695989C897AC}" type="pres">
      <dgm:prSet presAssocID="{14AC8627-CC95-944D-AAEF-46DD4ADB3964}" presName="ParentText" presStyleLbl="node1" presStyleIdx="3" presStyleCnt="5" custScaleX="155401" custScaleY="87805" custLinFactX="-100000" custLinFactNeighborX="-186542" custLinFactNeighborY="-11663">
        <dgm:presLayoutVars>
          <dgm:chMax val="1"/>
          <dgm:chPref val="1"/>
          <dgm:bulletEnabled val="1"/>
        </dgm:presLayoutVars>
      </dgm:prSet>
      <dgm:spPr/>
    </dgm:pt>
    <dgm:pt modelId="{698581C1-32B7-174C-BA60-7BB4F47C31F0}" type="pres">
      <dgm:prSet presAssocID="{14AC8627-CC95-944D-AAEF-46DD4ADB3964}" presName="ChildText" presStyleLbl="revTx" presStyleIdx="3" presStyleCnt="4">
        <dgm:presLayoutVars>
          <dgm:chMax val="0"/>
          <dgm:chPref val="0"/>
          <dgm:bulletEnabled val="1"/>
        </dgm:presLayoutVars>
      </dgm:prSet>
      <dgm:spPr/>
    </dgm:pt>
    <dgm:pt modelId="{A3A244A0-38C1-C344-91E3-0233D0142E9A}" type="pres">
      <dgm:prSet presAssocID="{D1D04FE2-CF1B-114D-AB34-2F72302F91C7}" presName="sibTrans" presStyleCnt="0"/>
      <dgm:spPr/>
    </dgm:pt>
    <dgm:pt modelId="{EB629817-5BF6-1B49-8B02-65C30369CBED}" type="pres">
      <dgm:prSet presAssocID="{212C67BC-A0FC-E349-8DB0-598F8D476F93}" presName="composite" presStyleCnt="0"/>
      <dgm:spPr/>
    </dgm:pt>
    <dgm:pt modelId="{1E019CEB-B937-C548-AE0D-692A0FF10BB2}" type="pres">
      <dgm:prSet presAssocID="{212C67BC-A0FC-E349-8DB0-598F8D476F93}" presName="ParentText" presStyleLbl="node1" presStyleIdx="4" presStyleCnt="5" custScaleX="155401" custScaleY="86935" custLinFactX="-185012" custLinFactNeighborX="-200000" custLinFactNeighborY="-5061">
        <dgm:presLayoutVars>
          <dgm:chMax val="1"/>
          <dgm:chPref val="1"/>
          <dgm:bulletEnabled val="1"/>
        </dgm:presLayoutVars>
      </dgm:prSet>
      <dgm:spPr/>
    </dgm:pt>
  </dgm:ptLst>
  <dgm:cxnLst>
    <dgm:cxn modelId="{6DC63401-5047-F440-927B-46DC4AAC59DD}" srcId="{C96F85A4-1A82-6B49-A795-B9EFF63A95D3}" destId="{89EEA1DA-5F7A-7E48-9595-D9AFAAAE7857}" srcOrd="1" destOrd="0" parTransId="{1E2DA6AB-7939-B244-9347-DCFFCAF45881}" sibTransId="{87AEDC4C-50D6-174A-BDAA-8FE8E04668B7}"/>
    <dgm:cxn modelId="{D3A04B0B-D329-4FE2-965F-74CBE7370EDF}" type="presOf" srcId="{14AC8627-CC95-944D-AAEF-46DD4ADB3964}" destId="{7D95B17E-7C62-4D4B-AE5A-695989C897AC}" srcOrd="0" destOrd="0" presId="urn:microsoft.com/office/officeart/2005/8/layout/StepDownProcess"/>
    <dgm:cxn modelId="{862EB93B-905F-C74B-A1FC-72739411E386}" srcId="{C96F85A4-1A82-6B49-A795-B9EFF63A95D3}" destId="{212C67BC-A0FC-E349-8DB0-598F8D476F93}" srcOrd="4" destOrd="0" parTransId="{B103093D-66B8-AA42-9872-908756A5D3BC}" sibTransId="{9968FC3C-000C-D840-A820-C1B8C8576D22}"/>
    <dgm:cxn modelId="{A38F5A5B-CD1F-44DA-983B-01C6AFC82BE9}" type="presOf" srcId="{F458C84F-1194-5F44-B974-07F326A6B783}" destId="{7EDFBA72-A2A1-8D44-9AC0-034F9902AB2D}" srcOrd="0" destOrd="0" presId="urn:microsoft.com/office/officeart/2005/8/layout/StepDownProcess"/>
    <dgm:cxn modelId="{AFAAB86E-7A09-4D05-A5AA-16882ADAFDEF}" type="presOf" srcId="{DEB8F6A8-DF24-0E48-9202-7FD203EE12CF}" destId="{D59FB178-9522-B245-A5E3-A09CA380264C}" srcOrd="0" destOrd="0" presId="urn:microsoft.com/office/officeart/2005/8/layout/StepDownProcess"/>
    <dgm:cxn modelId="{1CC41275-4251-C347-9956-ECBE3992AB0A}" srcId="{C96F85A4-1A82-6B49-A795-B9EFF63A95D3}" destId="{DEB8F6A8-DF24-0E48-9202-7FD203EE12CF}" srcOrd="2" destOrd="0" parTransId="{DDDBE068-B05F-ED49-BD83-0DEA38D49816}" sibTransId="{4C65B080-E2F4-FD4C-8FEF-0C7E57A63ACD}"/>
    <dgm:cxn modelId="{F7E3F576-1F5D-4F54-9956-9D35B4955A2C}" type="presOf" srcId="{212C67BC-A0FC-E349-8DB0-598F8D476F93}" destId="{1E019CEB-B937-C548-AE0D-692A0FF10BB2}" srcOrd="0" destOrd="0" presId="urn:microsoft.com/office/officeart/2005/8/layout/StepDownProcess"/>
    <dgm:cxn modelId="{FDCE7D83-B06A-4647-B859-95F7C1D63C88}" srcId="{C96F85A4-1A82-6B49-A795-B9EFF63A95D3}" destId="{F458C84F-1194-5F44-B974-07F326A6B783}" srcOrd="0" destOrd="0" parTransId="{CD6E1DF0-8BDF-D045-B77F-D3C35C452642}" sibTransId="{AD1E45AE-E009-564E-8F83-F8579E64576C}"/>
    <dgm:cxn modelId="{F41D3E9B-84DF-5B4F-A135-E712E7681451}" srcId="{C96F85A4-1A82-6B49-A795-B9EFF63A95D3}" destId="{14AC8627-CC95-944D-AAEF-46DD4ADB3964}" srcOrd="3" destOrd="0" parTransId="{DFD143B1-39A8-A847-9E68-0223DD79A990}" sibTransId="{D1D04FE2-CF1B-114D-AB34-2F72302F91C7}"/>
    <dgm:cxn modelId="{3EB8ABA8-E259-403F-A20A-4E9FFD34D1F3}" type="presOf" srcId="{89EEA1DA-5F7A-7E48-9595-D9AFAAAE7857}" destId="{35D655C4-30F5-AB48-B770-97959889DD91}" srcOrd="0" destOrd="0" presId="urn:microsoft.com/office/officeart/2005/8/layout/StepDownProcess"/>
    <dgm:cxn modelId="{28024BB6-4535-4E09-B371-69562FF009B9}" type="presOf" srcId="{C96F85A4-1A82-6B49-A795-B9EFF63A95D3}" destId="{63F38C6A-4055-E54F-9ABD-E9A985128728}" srcOrd="0" destOrd="0" presId="urn:microsoft.com/office/officeart/2005/8/layout/StepDownProcess"/>
    <dgm:cxn modelId="{81D80650-EE83-4288-9F1C-BEDBD0E130CE}" type="presParOf" srcId="{63F38C6A-4055-E54F-9ABD-E9A985128728}" destId="{E9199F0B-CF0F-3C46-BDE1-22810DC160A5}" srcOrd="0" destOrd="0" presId="urn:microsoft.com/office/officeart/2005/8/layout/StepDownProcess"/>
    <dgm:cxn modelId="{08EC18EE-79C9-4643-A7CB-077A08E99130}" type="presParOf" srcId="{E9199F0B-CF0F-3C46-BDE1-22810DC160A5}" destId="{E4954A35-793F-9E4D-A916-39EB79FC6B3D}" srcOrd="0" destOrd="0" presId="urn:microsoft.com/office/officeart/2005/8/layout/StepDownProcess"/>
    <dgm:cxn modelId="{B13EBD12-0A6F-452E-973D-289FD938F60D}" type="presParOf" srcId="{E9199F0B-CF0F-3C46-BDE1-22810DC160A5}" destId="{7EDFBA72-A2A1-8D44-9AC0-034F9902AB2D}" srcOrd="1" destOrd="0" presId="urn:microsoft.com/office/officeart/2005/8/layout/StepDownProcess"/>
    <dgm:cxn modelId="{D0AF8DA6-0504-4CA5-B5C0-DBDF711A49DE}" type="presParOf" srcId="{E9199F0B-CF0F-3C46-BDE1-22810DC160A5}" destId="{C47D3C46-5A49-184C-A497-B2FFD9A8F2A1}" srcOrd="2" destOrd="0" presId="urn:microsoft.com/office/officeart/2005/8/layout/StepDownProcess"/>
    <dgm:cxn modelId="{CD8840D6-2016-46DF-9C8C-76E779C0C569}" type="presParOf" srcId="{63F38C6A-4055-E54F-9ABD-E9A985128728}" destId="{FB5FEF92-AE1A-334D-B737-9BB9D37A9870}" srcOrd="1" destOrd="0" presId="urn:microsoft.com/office/officeart/2005/8/layout/StepDownProcess"/>
    <dgm:cxn modelId="{BF44FA60-F896-490C-908C-8D7F10CE00FB}" type="presParOf" srcId="{63F38C6A-4055-E54F-9ABD-E9A985128728}" destId="{93D3803D-752F-5343-8C4E-7031E66E0B7A}" srcOrd="2" destOrd="0" presId="urn:microsoft.com/office/officeart/2005/8/layout/StepDownProcess"/>
    <dgm:cxn modelId="{9E4CE6D6-CF83-4E71-9EE0-163799C725A9}" type="presParOf" srcId="{93D3803D-752F-5343-8C4E-7031E66E0B7A}" destId="{BCE1D01B-0B25-FE4C-AE2E-971D31988A13}" srcOrd="0" destOrd="0" presId="urn:microsoft.com/office/officeart/2005/8/layout/StepDownProcess"/>
    <dgm:cxn modelId="{2EAFCDBA-0430-4236-A6F6-BB283DB95EB3}" type="presParOf" srcId="{93D3803D-752F-5343-8C4E-7031E66E0B7A}" destId="{35D655C4-30F5-AB48-B770-97959889DD91}" srcOrd="1" destOrd="0" presId="urn:microsoft.com/office/officeart/2005/8/layout/StepDownProcess"/>
    <dgm:cxn modelId="{83272301-3BA1-43AE-AF0A-B015805E14B6}" type="presParOf" srcId="{93D3803D-752F-5343-8C4E-7031E66E0B7A}" destId="{4EB45EFA-FA8A-3F47-B299-5C06A396740E}" srcOrd="2" destOrd="0" presId="urn:microsoft.com/office/officeart/2005/8/layout/StepDownProcess"/>
    <dgm:cxn modelId="{1BEA0595-4ECE-4C1D-B0B8-8495B6818EF9}" type="presParOf" srcId="{63F38C6A-4055-E54F-9ABD-E9A985128728}" destId="{7D96EBD8-2F9D-3747-84EC-E3C9A484EF9B}" srcOrd="3" destOrd="0" presId="urn:microsoft.com/office/officeart/2005/8/layout/StepDownProcess"/>
    <dgm:cxn modelId="{994976AC-86CA-4BD0-B093-9A86C314BCB2}" type="presParOf" srcId="{63F38C6A-4055-E54F-9ABD-E9A985128728}" destId="{36E19F9A-7287-D54A-B491-2FD321E23ED6}" srcOrd="4" destOrd="0" presId="urn:microsoft.com/office/officeart/2005/8/layout/StepDownProcess"/>
    <dgm:cxn modelId="{29C841F6-17CC-46CF-B859-F23BA57EB8B2}" type="presParOf" srcId="{36E19F9A-7287-D54A-B491-2FD321E23ED6}" destId="{7BC798C7-F497-2344-84E0-1263ECF8C686}" srcOrd="0" destOrd="0" presId="urn:microsoft.com/office/officeart/2005/8/layout/StepDownProcess"/>
    <dgm:cxn modelId="{CA1263FE-F976-4944-8DD8-01A42C16B8D3}" type="presParOf" srcId="{36E19F9A-7287-D54A-B491-2FD321E23ED6}" destId="{D59FB178-9522-B245-A5E3-A09CA380264C}" srcOrd="1" destOrd="0" presId="urn:microsoft.com/office/officeart/2005/8/layout/StepDownProcess"/>
    <dgm:cxn modelId="{E73C1A95-9A64-4714-AECE-9437C729CB98}" type="presParOf" srcId="{36E19F9A-7287-D54A-B491-2FD321E23ED6}" destId="{ED5F87CB-7AB4-1A4F-8320-1D922990558C}" srcOrd="2" destOrd="0" presId="urn:microsoft.com/office/officeart/2005/8/layout/StepDownProcess"/>
    <dgm:cxn modelId="{51FE8229-A5DF-4EEB-B719-184A98B6C238}" type="presParOf" srcId="{63F38C6A-4055-E54F-9ABD-E9A985128728}" destId="{D9008B60-15B3-CF4A-8BCE-EBE272AAB669}" srcOrd="5" destOrd="0" presId="urn:microsoft.com/office/officeart/2005/8/layout/StepDownProcess"/>
    <dgm:cxn modelId="{38236892-E023-464E-AFEF-6D9187DB96B2}" type="presParOf" srcId="{63F38C6A-4055-E54F-9ABD-E9A985128728}" destId="{0AF7952A-FAA2-F74E-81BE-45D0EA5F03E4}" srcOrd="6" destOrd="0" presId="urn:microsoft.com/office/officeart/2005/8/layout/StepDownProcess"/>
    <dgm:cxn modelId="{8E8B6331-5310-480D-B883-90C12FEC5D9E}" type="presParOf" srcId="{0AF7952A-FAA2-F74E-81BE-45D0EA5F03E4}" destId="{9F748F21-ACA1-E54B-8D2C-A53C2C1932B2}" srcOrd="0" destOrd="0" presId="urn:microsoft.com/office/officeart/2005/8/layout/StepDownProcess"/>
    <dgm:cxn modelId="{4DB8F7AA-9C09-4BE2-8C09-547C4299277F}" type="presParOf" srcId="{0AF7952A-FAA2-F74E-81BE-45D0EA5F03E4}" destId="{7D95B17E-7C62-4D4B-AE5A-695989C897AC}" srcOrd="1" destOrd="0" presId="urn:microsoft.com/office/officeart/2005/8/layout/StepDownProcess"/>
    <dgm:cxn modelId="{23302E5B-3A48-43AF-856F-12844FCC609A}" type="presParOf" srcId="{0AF7952A-FAA2-F74E-81BE-45D0EA5F03E4}" destId="{698581C1-32B7-174C-BA60-7BB4F47C31F0}" srcOrd="2" destOrd="0" presId="urn:microsoft.com/office/officeart/2005/8/layout/StepDownProcess"/>
    <dgm:cxn modelId="{8107EE98-86D4-4EB1-9D8D-6D9350E765CB}" type="presParOf" srcId="{63F38C6A-4055-E54F-9ABD-E9A985128728}" destId="{A3A244A0-38C1-C344-91E3-0233D0142E9A}" srcOrd="7" destOrd="0" presId="urn:microsoft.com/office/officeart/2005/8/layout/StepDownProcess"/>
    <dgm:cxn modelId="{D3AE909D-FBDC-4A2A-BEBF-86794591D441}" type="presParOf" srcId="{63F38C6A-4055-E54F-9ABD-E9A985128728}" destId="{EB629817-5BF6-1B49-8B02-65C30369CBED}" srcOrd="8" destOrd="0" presId="urn:microsoft.com/office/officeart/2005/8/layout/StepDownProcess"/>
    <dgm:cxn modelId="{1A420ADD-D612-409F-B64A-39865B23AD7B}" type="presParOf" srcId="{EB629817-5BF6-1B49-8B02-65C30369CBED}" destId="{1E019CEB-B937-C548-AE0D-692A0FF10BB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F0EA2-EABC-4E20-8D52-33443F6D01C1}">
      <dsp:nvSpPr>
        <dsp:cNvPr id="0" name=""/>
        <dsp:cNvSpPr/>
      </dsp:nvSpPr>
      <dsp:spPr>
        <a:xfrm>
          <a:off x="658257" y="0"/>
          <a:ext cx="6992678" cy="21441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410FA7-701F-460A-A676-042EF1FD426A}">
      <dsp:nvSpPr>
        <dsp:cNvPr id="0" name=""/>
        <dsp:cNvSpPr/>
      </dsp:nvSpPr>
      <dsp:spPr>
        <a:xfrm>
          <a:off x="1257" y="643233"/>
          <a:ext cx="778377" cy="857644"/>
        </a:xfrm>
        <a:prstGeom prst="roundRect">
          <a:avLst/>
        </a:prstGeom>
        <a:solidFill>
          <a:srgbClr val="98A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Screen</a:t>
          </a:r>
        </a:p>
      </dsp:txBody>
      <dsp:txXfrm>
        <a:off x="39254" y="681230"/>
        <a:ext cx="702383" cy="781650"/>
      </dsp:txXfrm>
    </dsp:sp>
    <dsp:sp modelId="{9B8F5695-3867-4DD6-B358-36B7B4AF50A0}">
      <dsp:nvSpPr>
        <dsp:cNvPr id="0" name=""/>
        <dsp:cNvSpPr/>
      </dsp:nvSpPr>
      <dsp:spPr>
        <a:xfrm>
          <a:off x="912595" y="643233"/>
          <a:ext cx="797763" cy="857644"/>
        </a:xfrm>
        <a:prstGeom prst="roundRect">
          <a:avLst/>
        </a:prstGeom>
        <a:solidFill>
          <a:srgbClr val="98A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Enroll</a:t>
          </a:r>
        </a:p>
      </dsp:txBody>
      <dsp:txXfrm>
        <a:off x="951539" y="682177"/>
        <a:ext cx="719875" cy="779756"/>
      </dsp:txXfrm>
    </dsp:sp>
    <dsp:sp modelId="{52FDBD47-2F47-4AF5-ABB6-C72F8EDFD22A}">
      <dsp:nvSpPr>
        <dsp:cNvPr id="0" name=""/>
        <dsp:cNvSpPr/>
      </dsp:nvSpPr>
      <dsp:spPr>
        <a:xfrm>
          <a:off x="1843318" y="643233"/>
          <a:ext cx="797763" cy="857644"/>
        </a:xfrm>
        <a:prstGeom prst="roundRect">
          <a:avLst/>
        </a:prstGeom>
        <a:solidFill>
          <a:srgbClr val="8A62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M1</a:t>
          </a:r>
        </a:p>
      </dsp:txBody>
      <dsp:txXfrm>
        <a:off x="1882262" y="682177"/>
        <a:ext cx="719875" cy="779756"/>
      </dsp:txXfrm>
    </dsp:sp>
    <dsp:sp modelId="{742639F4-3F8B-4574-A50E-311B6D16CA34}">
      <dsp:nvSpPr>
        <dsp:cNvPr id="0" name=""/>
        <dsp:cNvSpPr/>
      </dsp:nvSpPr>
      <dsp:spPr>
        <a:xfrm>
          <a:off x="2774042" y="643233"/>
          <a:ext cx="797763" cy="857644"/>
        </a:xfrm>
        <a:prstGeom prst="roundRect">
          <a:avLst/>
        </a:prstGeom>
        <a:solidFill>
          <a:srgbClr val="8A62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M2</a:t>
          </a:r>
        </a:p>
      </dsp:txBody>
      <dsp:txXfrm>
        <a:off x="2812986" y="682177"/>
        <a:ext cx="719875" cy="779756"/>
      </dsp:txXfrm>
    </dsp:sp>
    <dsp:sp modelId="{619E1207-99A6-4A0B-90CB-313D4395E7D6}">
      <dsp:nvSpPr>
        <dsp:cNvPr id="0" name=""/>
        <dsp:cNvSpPr/>
      </dsp:nvSpPr>
      <dsp:spPr>
        <a:xfrm>
          <a:off x="3704766" y="643233"/>
          <a:ext cx="797763" cy="857644"/>
        </a:xfrm>
        <a:prstGeom prst="roundRect">
          <a:avLst/>
        </a:prstGeom>
        <a:solidFill>
          <a:srgbClr val="4E5D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M3</a:t>
          </a:r>
        </a:p>
      </dsp:txBody>
      <dsp:txXfrm>
        <a:off x="3743710" y="682177"/>
        <a:ext cx="719875" cy="779756"/>
      </dsp:txXfrm>
    </dsp:sp>
    <dsp:sp modelId="{32F1DAD5-6925-40E7-9BFA-2DA81C07D1C4}">
      <dsp:nvSpPr>
        <dsp:cNvPr id="0" name=""/>
        <dsp:cNvSpPr/>
      </dsp:nvSpPr>
      <dsp:spPr>
        <a:xfrm>
          <a:off x="4635489" y="643233"/>
          <a:ext cx="797763" cy="857644"/>
        </a:xfrm>
        <a:prstGeom prst="roundRect">
          <a:avLst/>
        </a:prstGeom>
        <a:solidFill>
          <a:srgbClr val="4E5D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M6</a:t>
          </a:r>
        </a:p>
      </dsp:txBody>
      <dsp:txXfrm>
        <a:off x="4674433" y="682177"/>
        <a:ext cx="719875" cy="779756"/>
      </dsp:txXfrm>
    </dsp:sp>
    <dsp:sp modelId="{6E140DF7-7BBE-4145-9106-D16FD01ACEE4}">
      <dsp:nvSpPr>
        <dsp:cNvPr id="0" name=""/>
        <dsp:cNvSpPr/>
      </dsp:nvSpPr>
      <dsp:spPr>
        <a:xfrm>
          <a:off x="5566213" y="643233"/>
          <a:ext cx="797763" cy="857644"/>
        </a:xfrm>
        <a:prstGeom prst="roundRect">
          <a:avLst/>
        </a:prstGeom>
        <a:solidFill>
          <a:srgbClr val="4E5D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M9</a:t>
          </a:r>
        </a:p>
      </dsp:txBody>
      <dsp:txXfrm>
        <a:off x="5605157" y="682177"/>
        <a:ext cx="719875" cy="779756"/>
      </dsp:txXfrm>
    </dsp:sp>
    <dsp:sp modelId="{7E2029ED-4FEA-4C6A-B273-4AEA8A5E4840}">
      <dsp:nvSpPr>
        <dsp:cNvPr id="0" name=""/>
        <dsp:cNvSpPr/>
      </dsp:nvSpPr>
      <dsp:spPr>
        <a:xfrm>
          <a:off x="6496937" y="643233"/>
          <a:ext cx="797763" cy="857644"/>
        </a:xfrm>
        <a:prstGeom prst="roundRect">
          <a:avLst/>
        </a:prstGeom>
        <a:solidFill>
          <a:srgbClr val="4727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M12: PUEV  </a:t>
          </a:r>
        </a:p>
      </dsp:txBody>
      <dsp:txXfrm>
        <a:off x="6535881" y="682177"/>
        <a:ext cx="719875" cy="779756"/>
      </dsp:txXfrm>
    </dsp:sp>
    <dsp:sp modelId="{C62DD6C3-11AF-4138-9C41-E2901E2D660B}">
      <dsp:nvSpPr>
        <dsp:cNvPr id="0" name=""/>
        <dsp:cNvSpPr/>
      </dsp:nvSpPr>
      <dsp:spPr>
        <a:xfrm>
          <a:off x="7427660" y="643233"/>
          <a:ext cx="797763" cy="857644"/>
        </a:xfrm>
        <a:prstGeom prst="roundRect">
          <a:avLst/>
        </a:prstGeom>
        <a:solidFill>
          <a:srgbClr val="8587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M13:Exit</a:t>
          </a:r>
        </a:p>
      </dsp:txBody>
      <dsp:txXfrm>
        <a:off x="7466604" y="682177"/>
        <a:ext cx="719875" cy="77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E970D-5C6D-464B-B472-86F7D16E065A}">
      <dsp:nvSpPr>
        <dsp:cNvPr id="0" name=""/>
        <dsp:cNvSpPr/>
      </dsp:nvSpPr>
      <dsp:spPr>
        <a:xfrm>
          <a:off x="2753" y="73499"/>
          <a:ext cx="717730" cy="287092"/>
        </a:xfrm>
        <a:prstGeom prst="homePlate">
          <a:avLst/>
        </a:prstGeom>
        <a:solidFill>
          <a:srgbClr val="98A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Aug 16</a:t>
          </a:r>
        </a:p>
      </dsp:txBody>
      <dsp:txXfrm>
        <a:off x="2753" y="73499"/>
        <a:ext cx="645957" cy="287092"/>
      </dsp:txXfrm>
    </dsp:sp>
    <dsp:sp modelId="{DE26DA7C-2BDB-46BE-917E-E24B99F392D2}">
      <dsp:nvSpPr>
        <dsp:cNvPr id="0" name=""/>
        <dsp:cNvSpPr/>
      </dsp:nvSpPr>
      <dsp:spPr>
        <a:xfrm>
          <a:off x="576938" y="73499"/>
          <a:ext cx="717730" cy="287092"/>
        </a:xfrm>
        <a:prstGeom prst="chevron">
          <a:avLst/>
        </a:prstGeom>
        <a:solidFill>
          <a:srgbClr val="98A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Sep 16</a:t>
          </a:r>
        </a:p>
      </dsp:txBody>
      <dsp:txXfrm>
        <a:off x="720484" y="73499"/>
        <a:ext cx="430638" cy="287092"/>
      </dsp:txXfrm>
    </dsp:sp>
    <dsp:sp modelId="{944362E7-E090-4613-BCB2-886ADD0FF4EA}">
      <dsp:nvSpPr>
        <dsp:cNvPr id="0" name=""/>
        <dsp:cNvSpPr/>
      </dsp:nvSpPr>
      <dsp:spPr>
        <a:xfrm>
          <a:off x="1151122" y="73499"/>
          <a:ext cx="717730" cy="287092"/>
        </a:xfrm>
        <a:prstGeom prst="chevron">
          <a:avLst/>
        </a:prstGeom>
        <a:solidFill>
          <a:srgbClr val="98A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Oct 16</a:t>
          </a:r>
        </a:p>
      </dsp:txBody>
      <dsp:txXfrm>
        <a:off x="1294668" y="73499"/>
        <a:ext cx="430638" cy="287092"/>
      </dsp:txXfrm>
    </dsp:sp>
    <dsp:sp modelId="{2CDAC3EE-500F-4799-824B-1D89F25D8689}">
      <dsp:nvSpPr>
        <dsp:cNvPr id="0" name=""/>
        <dsp:cNvSpPr/>
      </dsp:nvSpPr>
      <dsp:spPr>
        <a:xfrm>
          <a:off x="1725306" y="73499"/>
          <a:ext cx="717730" cy="287092"/>
        </a:xfrm>
        <a:prstGeom prst="chevron">
          <a:avLst/>
        </a:prstGeom>
        <a:solidFill>
          <a:srgbClr val="98A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Nov 16</a:t>
          </a:r>
        </a:p>
      </dsp:txBody>
      <dsp:txXfrm>
        <a:off x="1868852" y="73499"/>
        <a:ext cx="430638" cy="287092"/>
      </dsp:txXfrm>
    </dsp:sp>
    <dsp:sp modelId="{7444C9D6-F250-436D-95B1-A7C9D8A176FF}">
      <dsp:nvSpPr>
        <dsp:cNvPr id="0" name=""/>
        <dsp:cNvSpPr/>
      </dsp:nvSpPr>
      <dsp:spPr>
        <a:xfrm>
          <a:off x="2299490" y="73499"/>
          <a:ext cx="717730" cy="287092"/>
        </a:xfrm>
        <a:prstGeom prst="chevron">
          <a:avLst/>
        </a:prstGeom>
        <a:solidFill>
          <a:srgbClr val="98A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Dec 16 </a:t>
          </a:r>
        </a:p>
      </dsp:txBody>
      <dsp:txXfrm>
        <a:off x="2443036" y="73499"/>
        <a:ext cx="430638" cy="287092"/>
      </dsp:txXfrm>
    </dsp:sp>
    <dsp:sp modelId="{7890FEC7-0A34-41F5-AD15-5346911683E7}">
      <dsp:nvSpPr>
        <dsp:cNvPr id="0" name=""/>
        <dsp:cNvSpPr/>
      </dsp:nvSpPr>
      <dsp:spPr>
        <a:xfrm>
          <a:off x="2873674" y="73499"/>
          <a:ext cx="1620627" cy="287092"/>
        </a:xfrm>
        <a:prstGeom prst="chevron">
          <a:avLst/>
        </a:prstGeom>
        <a:solidFill>
          <a:srgbClr val="98A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sym typeface="Wingdings" panose="05000000000000000000" pitchFamily="2" charset="2"/>
            </a:rPr>
            <a:t></a:t>
          </a:r>
          <a:endParaRPr lang="en-US" sz="1000" kern="1200" dirty="0"/>
        </a:p>
      </dsp:txBody>
      <dsp:txXfrm>
        <a:off x="3017220" y="73499"/>
        <a:ext cx="1333535" cy="287092"/>
      </dsp:txXfrm>
    </dsp:sp>
    <dsp:sp modelId="{A7F04C35-EBEE-4A08-9F9C-F3FF451FCE95}">
      <dsp:nvSpPr>
        <dsp:cNvPr id="0" name=""/>
        <dsp:cNvSpPr/>
      </dsp:nvSpPr>
      <dsp:spPr>
        <a:xfrm>
          <a:off x="4350756" y="73499"/>
          <a:ext cx="717730" cy="287092"/>
        </a:xfrm>
        <a:prstGeom prst="chevron">
          <a:avLst/>
        </a:prstGeom>
        <a:solidFill>
          <a:srgbClr val="98A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Aug 17</a:t>
          </a:r>
        </a:p>
      </dsp:txBody>
      <dsp:txXfrm>
        <a:off x="4494302" y="73499"/>
        <a:ext cx="430638" cy="287092"/>
      </dsp:txXfrm>
    </dsp:sp>
    <dsp:sp modelId="{BC1FEC84-C267-4C9C-8FCB-9912D0551B92}">
      <dsp:nvSpPr>
        <dsp:cNvPr id="0" name=""/>
        <dsp:cNvSpPr/>
      </dsp:nvSpPr>
      <dsp:spPr>
        <a:xfrm>
          <a:off x="4924940" y="73499"/>
          <a:ext cx="717730" cy="28709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Sep 17</a:t>
          </a:r>
        </a:p>
      </dsp:txBody>
      <dsp:txXfrm>
        <a:off x="5068486" y="73499"/>
        <a:ext cx="430638" cy="287092"/>
      </dsp:txXfrm>
    </dsp:sp>
    <dsp:sp modelId="{F5B78873-7728-42C4-ADB2-D5B3DBC276D0}">
      <dsp:nvSpPr>
        <dsp:cNvPr id="0" name=""/>
        <dsp:cNvSpPr/>
      </dsp:nvSpPr>
      <dsp:spPr>
        <a:xfrm>
          <a:off x="5499124" y="73499"/>
          <a:ext cx="717730" cy="28709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Oct 17</a:t>
          </a:r>
        </a:p>
      </dsp:txBody>
      <dsp:txXfrm>
        <a:off x="5642670" y="73499"/>
        <a:ext cx="430638" cy="287092"/>
      </dsp:txXfrm>
    </dsp:sp>
    <dsp:sp modelId="{E214C643-0DD4-43CC-BF4C-C2E3882B379F}">
      <dsp:nvSpPr>
        <dsp:cNvPr id="0" name=""/>
        <dsp:cNvSpPr/>
      </dsp:nvSpPr>
      <dsp:spPr>
        <a:xfrm>
          <a:off x="6073308" y="73499"/>
          <a:ext cx="717730" cy="28709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Nov  17</a:t>
          </a:r>
        </a:p>
      </dsp:txBody>
      <dsp:txXfrm>
        <a:off x="6216854" y="73499"/>
        <a:ext cx="430638" cy="287092"/>
      </dsp:txXfrm>
    </dsp:sp>
    <dsp:sp modelId="{4FC6115C-421B-4337-8E8A-DD8164CF6959}">
      <dsp:nvSpPr>
        <dsp:cNvPr id="0" name=""/>
        <dsp:cNvSpPr/>
      </dsp:nvSpPr>
      <dsp:spPr>
        <a:xfrm>
          <a:off x="6647492" y="73499"/>
          <a:ext cx="717730" cy="28709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dirty="0"/>
            <a:t>Dec 17</a:t>
          </a:r>
        </a:p>
      </dsp:txBody>
      <dsp:txXfrm>
        <a:off x="6791038" y="73499"/>
        <a:ext cx="430638" cy="287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54A35-793F-9E4D-A916-39EB79FC6B3D}">
      <dsp:nvSpPr>
        <dsp:cNvPr id="0" name=""/>
        <dsp:cNvSpPr/>
      </dsp:nvSpPr>
      <dsp:spPr>
        <a:xfrm rot="5400000">
          <a:off x="453364" y="785913"/>
          <a:ext cx="576354" cy="40742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EDFBA72-A2A1-8D44-9AC0-034F9902AB2D}">
      <dsp:nvSpPr>
        <dsp:cNvPr id="0" name=""/>
        <dsp:cNvSpPr/>
      </dsp:nvSpPr>
      <dsp:spPr>
        <a:xfrm>
          <a:off x="408" y="124997"/>
          <a:ext cx="1507764" cy="679137"/>
        </a:xfrm>
        <a:prstGeom prst="roundRect">
          <a:avLst>
            <a:gd name="adj" fmla="val 16670"/>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European Medicines Agency (EMA)</a:t>
          </a:r>
        </a:p>
      </dsp:txBody>
      <dsp:txXfrm>
        <a:off x="33567" y="158156"/>
        <a:ext cx="1441446" cy="612819"/>
      </dsp:txXfrm>
    </dsp:sp>
    <dsp:sp modelId="{C47D3C46-5A49-184C-A497-B2FFD9A8F2A1}">
      <dsp:nvSpPr>
        <dsp:cNvPr id="0" name=""/>
        <dsp:cNvSpPr/>
      </dsp:nvSpPr>
      <dsp:spPr>
        <a:xfrm>
          <a:off x="1239411" y="189768"/>
          <a:ext cx="705661" cy="548908"/>
        </a:xfrm>
        <a:prstGeom prst="rect">
          <a:avLst/>
        </a:prstGeom>
        <a:noFill/>
        <a:ln>
          <a:noFill/>
        </a:ln>
        <a:effectLst/>
      </dsp:spPr>
      <dsp:style>
        <a:lnRef idx="0">
          <a:scrgbClr r="0" g="0" b="0"/>
        </a:lnRef>
        <a:fillRef idx="0">
          <a:scrgbClr r="0" g="0" b="0"/>
        </a:fillRef>
        <a:effectRef idx="0">
          <a:scrgbClr r="0" g="0" b="0"/>
        </a:effectRef>
        <a:fontRef idx="minor"/>
      </dsp:style>
    </dsp:sp>
    <dsp:sp modelId="{BCE1D01B-0B25-FE4C-AE2E-971D31988A13}">
      <dsp:nvSpPr>
        <dsp:cNvPr id="0" name=""/>
        <dsp:cNvSpPr/>
      </dsp:nvSpPr>
      <dsp:spPr>
        <a:xfrm rot="5400000">
          <a:off x="1141581" y="2278414"/>
          <a:ext cx="506557" cy="442428"/>
        </a:xfrm>
        <a:prstGeom prst="bentUpArrow">
          <a:avLst>
            <a:gd name="adj1" fmla="val 32840"/>
            <a:gd name="adj2" fmla="val 25000"/>
            <a:gd name="adj3" fmla="val 3578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5D655C4-30F5-AB48-B770-97959889DD91}">
      <dsp:nvSpPr>
        <dsp:cNvPr id="0" name=""/>
        <dsp:cNvSpPr/>
      </dsp:nvSpPr>
      <dsp:spPr>
        <a:xfrm>
          <a:off x="933847" y="887892"/>
          <a:ext cx="1507764" cy="679137"/>
        </a:xfrm>
        <a:prstGeom prst="roundRect">
          <a:avLst>
            <a:gd name="adj" fmla="val 1667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World Health Organization (WHO)</a:t>
          </a:r>
        </a:p>
      </dsp:txBody>
      <dsp:txXfrm>
        <a:off x="967006" y="921051"/>
        <a:ext cx="1441446" cy="612819"/>
      </dsp:txXfrm>
    </dsp:sp>
    <dsp:sp modelId="{4EB45EFA-FA8A-3F47-B299-5C06A396740E}">
      <dsp:nvSpPr>
        <dsp:cNvPr id="0" name=""/>
        <dsp:cNvSpPr/>
      </dsp:nvSpPr>
      <dsp:spPr>
        <a:xfrm>
          <a:off x="2172850" y="952663"/>
          <a:ext cx="705661" cy="548908"/>
        </a:xfrm>
        <a:prstGeom prst="rect">
          <a:avLst/>
        </a:prstGeom>
        <a:noFill/>
        <a:ln>
          <a:noFill/>
        </a:ln>
        <a:effectLst/>
      </dsp:spPr>
      <dsp:style>
        <a:lnRef idx="0">
          <a:scrgbClr r="0" g="0" b="0"/>
        </a:lnRef>
        <a:fillRef idx="0">
          <a:scrgbClr r="0" g="0" b="0"/>
        </a:fillRef>
        <a:effectRef idx="0">
          <a:scrgbClr r="0" g="0" b="0"/>
        </a:effectRef>
        <a:fontRef idx="minor"/>
      </dsp:style>
    </dsp:sp>
    <dsp:sp modelId="{7BC798C7-F497-2344-84E0-1263ECF8C686}">
      <dsp:nvSpPr>
        <dsp:cNvPr id="0" name=""/>
        <dsp:cNvSpPr/>
      </dsp:nvSpPr>
      <dsp:spPr>
        <a:xfrm rot="5400000">
          <a:off x="2288746" y="2216551"/>
          <a:ext cx="576354" cy="656158"/>
        </a:xfrm>
        <a:prstGeom prst="bentUpArrow">
          <a:avLst>
            <a:gd name="adj1" fmla="val 32840"/>
            <a:gd name="adj2" fmla="val 25000"/>
            <a:gd name="adj3" fmla="val 3578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9FB178-9522-B245-A5E3-A09CA380264C}">
      <dsp:nvSpPr>
        <dsp:cNvPr id="0" name=""/>
        <dsp:cNvSpPr/>
      </dsp:nvSpPr>
      <dsp:spPr>
        <a:xfrm>
          <a:off x="1930245" y="1631041"/>
          <a:ext cx="1507764" cy="602659"/>
        </a:xfrm>
        <a:prstGeom prst="roundRect">
          <a:avLst>
            <a:gd name="adj" fmla="val 1667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African National Regulatory Authorities</a:t>
          </a:r>
        </a:p>
      </dsp:txBody>
      <dsp:txXfrm>
        <a:off x="1959670" y="1660466"/>
        <a:ext cx="1448914" cy="543809"/>
      </dsp:txXfrm>
    </dsp:sp>
    <dsp:sp modelId="{ED5F87CB-7AB4-1A4F-8320-1D922990558C}">
      <dsp:nvSpPr>
        <dsp:cNvPr id="0" name=""/>
        <dsp:cNvSpPr/>
      </dsp:nvSpPr>
      <dsp:spPr>
        <a:xfrm>
          <a:off x="3106289" y="1642422"/>
          <a:ext cx="705661" cy="548908"/>
        </a:xfrm>
        <a:prstGeom prst="rect">
          <a:avLst/>
        </a:prstGeom>
        <a:noFill/>
        <a:ln>
          <a:noFill/>
        </a:ln>
        <a:effectLst/>
      </dsp:spPr>
      <dsp:style>
        <a:lnRef idx="0">
          <a:scrgbClr r="0" g="0" b="0"/>
        </a:lnRef>
        <a:fillRef idx="0">
          <a:scrgbClr r="0" g="0" b="0"/>
        </a:fillRef>
        <a:effectRef idx="0">
          <a:scrgbClr r="0" g="0" b="0"/>
        </a:effectRef>
        <a:fontRef idx="minor"/>
      </dsp:style>
    </dsp:sp>
    <dsp:sp modelId="{9F748F21-ACA1-E54B-8D2C-A53C2C1932B2}">
      <dsp:nvSpPr>
        <dsp:cNvPr id="0" name=""/>
        <dsp:cNvSpPr/>
      </dsp:nvSpPr>
      <dsp:spPr>
        <a:xfrm rot="5400000">
          <a:off x="3222185" y="2938036"/>
          <a:ext cx="576354" cy="656158"/>
        </a:xfrm>
        <a:prstGeom prst="bentUpArrow">
          <a:avLst>
            <a:gd name="adj1" fmla="val 32840"/>
            <a:gd name="adj2" fmla="val 25000"/>
            <a:gd name="adj3" fmla="val 3578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95B17E-7C62-4D4B-AE5A-695989C897AC}">
      <dsp:nvSpPr>
        <dsp:cNvPr id="0" name=""/>
        <dsp:cNvSpPr/>
      </dsp:nvSpPr>
      <dsp:spPr>
        <a:xfrm>
          <a:off x="20576" y="2261338"/>
          <a:ext cx="1507764" cy="596316"/>
        </a:xfrm>
        <a:prstGeom prst="roundRect">
          <a:avLst>
            <a:gd name="adj" fmla="val 16670"/>
          </a:avLst>
        </a:prstGeom>
        <a:gradFill flip="none"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South African Medicines Control Council (MCC)</a:t>
          </a:r>
        </a:p>
      </dsp:txBody>
      <dsp:txXfrm>
        <a:off x="49691" y="2290453"/>
        <a:ext cx="1449534" cy="538086"/>
      </dsp:txXfrm>
    </dsp:sp>
    <dsp:sp modelId="{698581C1-32B7-174C-BA60-7BB4F47C31F0}">
      <dsp:nvSpPr>
        <dsp:cNvPr id="0" name=""/>
        <dsp:cNvSpPr/>
      </dsp:nvSpPr>
      <dsp:spPr>
        <a:xfrm>
          <a:off x="4039727" y="2363907"/>
          <a:ext cx="705661" cy="548908"/>
        </a:xfrm>
        <a:prstGeom prst="rect">
          <a:avLst/>
        </a:prstGeom>
        <a:noFill/>
        <a:ln>
          <a:noFill/>
        </a:ln>
        <a:effectLst/>
      </dsp:spPr>
      <dsp:style>
        <a:lnRef idx="0">
          <a:scrgbClr r="0" g="0" b="0"/>
        </a:lnRef>
        <a:fillRef idx="0">
          <a:scrgbClr r="0" g="0" b="0"/>
        </a:fillRef>
        <a:effectRef idx="0">
          <a:scrgbClr r="0" g="0" b="0"/>
        </a:effectRef>
        <a:fontRef idx="minor"/>
      </dsp:style>
    </dsp:sp>
    <dsp:sp modelId="{1E019CEB-B937-C548-AE0D-692A0FF10BB2}">
      <dsp:nvSpPr>
        <dsp:cNvPr id="0" name=""/>
        <dsp:cNvSpPr/>
      </dsp:nvSpPr>
      <dsp:spPr>
        <a:xfrm>
          <a:off x="0" y="3027660"/>
          <a:ext cx="1507764" cy="590408"/>
        </a:xfrm>
        <a:prstGeom prst="roundRect">
          <a:avLst>
            <a:gd name="adj" fmla="val 16670"/>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US Food and Drug Administration (FDA)</a:t>
          </a:r>
        </a:p>
      </dsp:txBody>
      <dsp:txXfrm>
        <a:off x="28827" y="3056487"/>
        <a:ext cx="1450110" cy="5327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30D2A320-EC9A-4610-8744-ED89940147AC}" type="datetimeFigureOut">
              <a:rPr lang="en-US" smtClean="0"/>
              <a:t>11/1/2017</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C268D7BF-E426-4015-A606-DE0BF4C13575}" type="slidenum">
              <a:rPr lang="en-US" smtClean="0"/>
              <a:t>‹#›</a:t>
            </a:fld>
            <a:endParaRPr lang="en-US"/>
          </a:p>
        </p:txBody>
      </p:sp>
    </p:spTree>
    <p:extLst>
      <p:ext uri="{BB962C8B-B14F-4D97-AF65-F5344CB8AC3E}">
        <p14:creationId xmlns:p14="http://schemas.microsoft.com/office/powerpoint/2010/main" val="3262185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424140A-F5B6-4DC3-A3F6-F42099C9379E}" type="datetimeFigureOut">
              <a:rPr lang="en-US" smtClean="0"/>
              <a:t>11/1/2017</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D380C948-91CC-4C5B-81FC-2B56D010C0FE}" type="slidenum">
              <a:rPr lang="en-US" smtClean="0"/>
              <a:t>‹#›</a:t>
            </a:fld>
            <a:endParaRPr lang="en-US" dirty="0"/>
          </a:p>
        </p:txBody>
      </p:sp>
    </p:spTree>
    <p:extLst>
      <p:ext uri="{BB962C8B-B14F-4D97-AF65-F5344CB8AC3E}">
        <p14:creationId xmlns:p14="http://schemas.microsoft.com/office/powerpoint/2010/main" val="42989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8EA83C3-4F95-4190-8379-F5EE4652D91D}" type="slidenum">
              <a:rPr lang="en-US" sz="1800" kern="0">
                <a:solidFill>
                  <a:sysClr val="windowText" lastClr="000000"/>
                </a:solidFill>
              </a:rPr>
              <a:pPr defTabSz="931774">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260482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75" y="571500"/>
            <a:ext cx="3810000" cy="2857500"/>
          </a:xfrm>
        </p:spPr>
      </p:sp>
      <p:sp>
        <p:nvSpPr>
          <p:cNvPr id="3" name="Notes Placeholder 2"/>
          <p:cNvSpPr>
            <a:spLocks noGrp="1"/>
          </p:cNvSpPr>
          <p:nvPr>
            <p:ph type="body" idx="1"/>
          </p:nvPr>
        </p:nvSpPr>
        <p:spPr/>
        <p:txBody>
          <a:bodyPr/>
          <a:lstStyle/>
          <a:p>
            <a:pPr lvl="1"/>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58EA83C3-4F95-4190-8379-F5EE4652D91D}" type="slidenum">
              <a:rPr lang="en-US" sz="1800" kern="0">
                <a:solidFill>
                  <a:sysClr val="windowText" lastClr="000000"/>
                </a:solidFill>
              </a:rPr>
              <a:pPr defTabSz="931774">
                <a:defRPr/>
              </a:pPr>
              <a:t>29</a:t>
            </a:fld>
            <a:endParaRPr lang="en-US" sz="1800" kern="0" dirty="0">
              <a:solidFill>
                <a:sysClr val="windowText" lastClr="000000"/>
              </a:solidFill>
            </a:endParaRPr>
          </a:p>
        </p:txBody>
      </p:sp>
    </p:spTree>
    <p:extLst>
      <p:ext uri="{BB962C8B-B14F-4D97-AF65-F5344CB8AC3E}">
        <p14:creationId xmlns:p14="http://schemas.microsoft.com/office/powerpoint/2010/main" val="181299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a placebo-controlled, investigational trial, ASPIRE could not answer whether women would have used the ring better if they had known it was effective and safe—this is what HOPE offers us.</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30</a:t>
            </a:fld>
            <a:endParaRPr lang="en-US" dirty="0"/>
          </a:p>
        </p:txBody>
      </p:sp>
    </p:spTree>
    <p:extLst>
      <p:ext uri="{BB962C8B-B14F-4D97-AF65-F5344CB8AC3E}">
        <p14:creationId xmlns:p14="http://schemas.microsoft.com/office/powerpoint/2010/main" val="7555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31</a:t>
            </a:fld>
            <a:endParaRPr lang="en-US" dirty="0"/>
          </a:p>
        </p:txBody>
      </p:sp>
    </p:spTree>
    <p:extLst>
      <p:ext uri="{BB962C8B-B14F-4D97-AF65-F5344CB8AC3E}">
        <p14:creationId xmlns:p14="http://schemas.microsoft.com/office/powerpoint/2010/main" val="42522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33</a:t>
            </a:fld>
            <a:endParaRPr lang="en-US" dirty="0"/>
          </a:p>
        </p:txBody>
      </p:sp>
    </p:spTree>
    <p:extLst>
      <p:ext uri="{BB962C8B-B14F-4D97-AF65-F5344CB8AC3E}">
        <p14:creationId xmlns:p14="http://schemas.microsoft.com/office/powerpoint/2010/main" val="370109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34</a:t>
            </a:fld>
            <a:endParaRPr lang="en-US" dirty="0"/>
          </a:p>
        </p:txBody>
      </p:sp>
    </p:spTree>
    <p:extLst>
      <p:ext uri="{BB962C8B-B14F-4D97-AF65-F5344CB8AC3E}">
        <p14:creationId xmlns:p14="http://schemas.microsoft.com/office/powerpoint/2010/main" val="162341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only</a:t>
            </a:r>
            <a:r>
              <a:rPr lang="en-US" baseline="0" dirty="0"/>
              <a:t> relevant for sites also implementing MTN-032</a:t>
            </a:r>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35</a:t>
            </a:fld>
            <a:endParaRPr lang="en-US" dirty="0"/>
          </a:p>
        </p:txBody>
      </p:sp>
    </p:spTree>
    <p:extLst>
      <p:ext uri="{BB962C8B-B14F-4D97-AF65-F5344CB8AC3E}">
        <p14:creationId xmlns:p14="http://schemas.microsoft.com/office/powerpoint/2010/main" val="16740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only</a:t>
            </a:r>
            <a:r>
              <a:rPr lang="en-US" baseline="0" dirty="0"/>
              <a:t> relevant for sites also implementing MTN-032</a:t>
            </a:r>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36</a:t>
            </a:fld>
            <a:endParaRPr lang="en-US" dirty="0"/>
          </a:p>
        </p:txBody>
      </p:sp>
    </p:spTree>
    <p:extLst>
      <p:ext uri="{BB962C8B-B14F-4D97-AF65-F5344CB8AC3E}">
        <p14:creationId xmlns:p14="http://schemas.microsoft.com/office/powerpoint/2010/main" val="159986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only</a:t>
            </a:r>
            <a:r>
              <a:rPr lang="en-US" baseline="0" dirty="0"/>
              <a:t> relevant for sites also implementing MTN-032</a:t>
            </a:r>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37</a:t>
            </a:fld>
            <a:endParaRPr lang="en-US" dirty="0"/>
          </a:p>
        </p:txBody>
      </p:sp>
    </p:spTree>
    <p:extLst>
      <p:ext uri="{BB962C8B-B14F-4D97-AF65-F5344CB8AC3E}">
        <p14:creationId xmlns:p14="http://schemas.microsoft.com/office/powerpoint/2010/main" val="893729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38</a:t>
            </a:fld>
            <a:endParaRPr lang="en-US" dirty="0"/>
          </a:p>
        </p:txBody>
      </p:sp>
    </p:spTree>
    <p:extLst>
      <p:ext uri="{BB962C8B-B14F-4D97-AF65-F5344CB8AC3E}">
        <p14:creationId xmlns:p14="http://schemas.microsoft.com/office/powerpoint/2010/main" val="1426634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226" lvl="1" indent="-169153">
              <a:buFont typeface="Arial" panose="020B0604020202020204" pitchFamily="34" charset="0"/>
              <a:buChar char="•"/>
            </a:pPr>
            <a:r>
              <a:rPr lang="en-US" dirty="0"/>
              <a:t>IPM is regulatory sponsor </a:t>
            </a:r>
          </a:p>
          <a:p>
            <a:pPr marL="620226" lvl="1" indent="-169153">
              <a:buFont typeface="Arial" panose="020B0604020202020204" pitchFamily="34" charset="0"/>
              <a:buChar char="•"/>
            </a:pPr>
            <a:r>
              <a:rPr lang="en-US" dirty="0"/>
              <a:t>First</a:t>
            </a:r>
            <a:r>
              <a:rPr lang="en-US" baseline="0" dirty="0"/>
              <a:t> application (EMA) submitted June 2017</a:t>
            </a:r>
          </a:p>
          <a:p>
            <a:pPr marL="620226" lvl="1" indent="-169153">
              <a:buFont typeface="Arial" panose="020B0604020202020204" pitchFamily="34" charset="0"/>
              <a:buChar char="•"/>
            </a:pPr>
            <a:r>
              <a:rPr lang="en-US" baseline="0" dirty="0"/>
              <a:t>Hopeful first approvals in some African countries as soon as early 2019</a:t>
            </a:r>
          </a:p>
          <a:p>
            <a:endParaRPr lang="en-US" dirty="0"/>
          </a:p>
        </p:txBody>
      </p:sp>
      <p:sp>
        <p:nvSpPr>
          <p:cNvPr id="4" name="Slide Number Placeholder 3"/>
          <p:cNvSpPr>
            <a:spLocks noGrp="1"/>
          </p:cNvSpPr>
          <p:nvPr>
            <p:ph type="sldNum" sz="quarter" idx="10"/>
          </p:nvPr>
        </p:nvSpPr>
        <p:spPr/>
        <p:txBody>
          <a:bodyPr/>
          <a:lstStyle/>
          <a:p>
            <a:fld id="{65DED154-6F37-BE4F-A79C-6035413C4D5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944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**Note that some women who enrolled very late may participate in HOPE for less than one year.  These women were informed of this shortened follow-up time prior to agreeing to enroll in the study.</a:t>
            </a:r>
          </a:p>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5</a:t>
            </a:fld>
            <a:endParaRPr lang="en-US" dirty="0"/>
          </a:p>
        </p:txBody>
      </p:sp>
    </p:spTree>
    <p:extLst>
      <p:ext uri="{BB962C8B-B14F-4D97-AF65-F5344CB8AC3E}">
        <p14:creationId xmlns:p14="http://schemas.microsoft.com/office/powerpoint/2010/main" val="339253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a:t>
            </a:r>
            <a:r>
              <a:rPr lang="en-US" baseline="0" dirty="0"/>
              <a:t> last updated: 27 Sept 2017</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IPM provides updates on </a:t>
            </a:r>
            <a:r>
              <a:rPr lang="en-US" dirty="0" err="1"/>
              <a:t>dapivirine</a:t>
            </a:r>
            <a:r>
              <a:rPr lang="en-US" dirty="0"/>
              <a:t> ring progress to all</a:t>
            </a:r>
            <a:r>
              <a:rPr lang="en-US" baseline="0" dirty="0"/>
              <a:t> the agencies in countries where we are hoping the ring will ultimately be made available</a:t>
            </a:r>
          </a:p>
          <a:p>
            <a:endParaRPr lang="en-US" dirty="0"/>
          </a:p>
        </p:txBody>
      </p:sp>
      <p:sp>
        <p:nvSpPr>
          <p:cNvPr id="4" name="Slide Number Placeholder 3"/>
          <p:cNvSpPr>
            <a:spLocks noGrp="1"/>
          </p:cNvSpPr>
          <p:nvPr>
            <p:ph type="sldNum" sz="quarter" idx="10"/>
          </p:nvPr>
        </p:nvSpPr>
        <p:spPr/>
        <p:txBody>
          <a:bodyPr/>
          <a:lstStyle/>
          <a:p>
            <a:fld id="{C76D6F40-8151-40DA-94EF-2FB20C78610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69477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42</a:t>
            </a:fld>
            <a:endParaRPr lang="en-US" dirty="0"/>
          </a:p>
        </p:txBody>
      </p:sp>
    </p:spTree>
    <p:extLst>
      <p:ext uri="{BB962C8B-B14F-4D97-AF65-F5344CB8AC3E}">
        <p14:creationId xmlns:p14="http://schemas.microsoft.com/office/powerpoint/2010/main" val="312354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43</a:t>
            </a:fld>
            <a:endParaRPr lang="en-US" dirty="0"/>
          </a:p>
        </p:txBody>
      </p:sp>
    </p:spTree>
    <p:extLst>
      <p:ext uri="{BB962C8B-B14F-4D97-AF65-F5344CB8AC3E}">
        <p14:creationId xmlns:p14="http://schemas.microsoft.com/office/powerpoint/2010/main" val="1507775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44</a:t>
            </a:fld>
            <a:endParaRPr lang="en-US" dirty="0"/>
          </a:p>
        </p:txBody>
      </p:sp>
    </p:spTree>
    <p:extLst>
      <p:ext uri="{BB962C8B-B14F-4D97-AF65-F5344CB8AC3E}">
        <p14:creationId xmlns:p14="http://schemas.microsoft.com/office/powerpoint/2010/main" val="2059115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46</a:t>
            </a:fld>
            <a:endParaRPr lang="en-US" dirty="0"/>
          </a:p>
        </p:txBody>
      </p:sp>
    </p:spTree>
    <p:extLst>
      <p:ext uri="{BB962C8B-B14F-4D97-AF65-F5344CB8AC3E}">
        <p14:creationId xmlns:p14="http://schemas.microsoft.com/office/powerpoint/2010/main" val="80557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48</a:t>
            </a:fld>
            <a:endParaRPr lang="en-US" dirty="0"/>
          </a:p>
        </p:txBody>
      </p:sp>
    </p:spTree>
    <p:extLst>
      <p:ext uri="{BB962C8B-B14F-4D97-AF65-F5344CB8AC3E}">
        <p14:creationId xmlns:p14="http://schemas.microsoft.com/office/powerpoint/2010/main" val="2218183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50</a:t>
            </a:fld>
            <a:endParaRPr lang="en-US" dirty="0"/>
          </a:p>
        </p:txBody>
      </p:sp>
    </p:spTree>
    <p:extLst>
      <p:ext uri="{BB962C8B-B14F-4D97-AF65-F5344CB8AC3E}">
        <p14:creationId xmlns:p14="http://schemas.microsoft.com/office/powerpoint/2010/main" val="13761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53</a:t>
            </a:fld>
            <a:endParaRPr lang="en-US" dirty="0"/>
          </a:p>
        </p:txBody>
      </p:sp>
    </p:spTree>
    <p:extLst>
      <p:ext uri="{BB962C8B-B14F-4D97-AF65-F5344CB8AC3E}">
        <p14:creationId xmlns:p14="http://schemas.microsoft.com/office/powerpoint/2010/main" val="1820884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54</a:t>
            </a:fld>
            <a:endParaRPr lang="en-US" dirty="0"/>
          </a:p>
        </p:txBody>
      </p:sp>
    </p:spTree>
    <p:extLst>
      <p:ext uri="{BB962C8B-B14F-4D97-AF65-F5344CB8AC3E}">
        <p14:creationId xmlns:p14="http://schemas.microsoft.com/office/powerpoint/2010/main" val="427125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a:p>
            <a:endParaRPr lang="en-ZA" altLang="en-US" dirty="0"/>
          </a:p>
          <a:p>
            <a:pPr eaLnBrk="1" hangingPunct="1">
              <a:spcBef>
                <a:spcPct val="0"/>
              </a:spcBef>
            </a:pPr>
            <a:endParaRPr lang="en-GB" altLang="en-US" dirty="0"/>
          </a:p>
          <a:p>
            <a:pPr eaLnBrk="1" hangingPunct="1">
              <a:spcBef>
                <a:spcPct val="0"/>
              </a:spcBef>
            </a:pPr>
            <a:endParaRPr lang="en-US" altLang="en-US"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7066" indent="-291179">
              <a:spcBef>
                <a:spcPct val="30000"/>
              </a:spcBef>
              <a:defRPr sz="1200">
                <a:solidFill>
                  <a:schemeClr val="tx1"/>
                </a:solidFill>
                <a:latin typeface="Calibri" panose="020F0502020204030204" pitchFamily="34" charset="0"/>
                <a:ea typeface="MS PGothic" panose="020B0600070205080204" pitchFamily="34" charset="-128"/>
              </a:defRPr>
            </a:lvl2pPr>
            <a:lvl3pPr marL="1164717" indent="-232943">
              <a:spcBef>
                <a:spcPct val="30000"/>
              </a:spcBef>
              <a:defRPr sz="1200">
                <a:solidFill>
                  <a:schemeClr val="tx1"/>
                </a:solidFill>
                <a:latin typeface="Calibri" panose="020F0502020204030204" pitchFamily="34" charset="0"/>
                <a:ea typeface="MS PGothic" panose="020B0600070205080204" pitchFamily="34" charset="-128"/>
              </a:defRPr>
            </a:lvl3pPr>
            <a:lvl4pPr marL="1630604" indent="-232943">
              <a:spcBef>
                <a:spcPct val="30000"/>
              </a:spcBef>
              <a:defRPr sz="1200">
                <a:solidFill>
                  <a:schemeClr val="tx1"/>
                </a:solidFill>
                <a:latin typeface="Calibri" panose="020F0502020204030204" pitchFamily="34" charset="0"/>
                <a:ea typeface="MS PGothic" panose="020B0600070205080204" pitchFamily="34" charset="-128"/>
              </a:defRPr>
            </a:lvl4pPr>
            <a:lvl5pPr marL="2096491" indent="-232943">
              <a:spcBef>
                <a:spcPct val="30000"/>
              </a:spcBef>
              <a:defRPr sz="1200">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31774">
              <a:spcBef>
                <a:spcPct val="0"/>
              </a:spcBef>
              <a:defRPr/>
            </a:pPr>
            <a:fld id="{58A1653B-0255-4AEF-9C52-88E8DCA9E64C}" type="slidenum">
              <a:rPr lang="en-US" altLang="en-US" kern="0">
                <a:solidFill>
                  <a:srgbClr val="000000"/>
                </a:solidFill>
                <a:latin typeface="Times New Roman" panose="02020603050405020304" pitchFamily="18" charset="0"/>
              </a:rPr>
              <a:pPr defTabSz="931774">
                <a:spcBef>
                  <a:spcPct val="0"/>
                </a:spcBef>
                <a:defRPr/>
              </a:pPr>
              <a:t>55</a:t>
            </a:fld>
            <a:endParaRPr lang="en-US" altLang="en-US" kern="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3255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6</a:t>
            </a:fld>
            <a:endParaRPr lang="en-US" dirty="0"/>
          </a:p>
        </p:txBody>
      </p:sp>
    </p:spTree>
    <p:extLst>
      <p:ext uri="{BB962C8B-B14F-4D97-AF65-F5344CB8AC3E}">
        <p14:creationId xmlns:p14="http://schemas.microsoft.com/office/powerpoint/2010/main" val="252454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TDF2 – 1 year; Partners PrEP Study Extension- 1 year; </a:t>
            </a:r>
            <a:r>
              <a:rPr lang="en-US" dirty="0" err="1"/>
              <a:t>iPrEx</a:t>
            </a:r>
            <a:r>
              <a:rPr lang="en-US" dirty="0"/>
              <a:t> – 18 months; CAPRISA 008 – 2 years</a:t>
            </a:r>
          </a:p>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8</a:t>
            </a:fld>
            <a:endParaRPr lang="en-US" dirty="0"/>
          </a:p>
        </p:txBody>
      </p:sp>
    </p:spTree>
    <p:extLst>
      <p:ext uri="{BB962C8B-B14F-4D97-AF65-F5344CB8AC3E}">
        <p14:creationId xmlns:p14="http://schemas.microsoft.com/office/powerpoint/2010/main" val="218293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12</a:t>
            </a:fld>
            <a:endParaRPr lang="en-US" dirty="0"/>
          </a:p>
        </p:txBody>
      </p:sp>
    </p:spTree>
    <p:extLst>
      <p:ext uri="{BB962C8B-B14F-4D97-AF65-F5344CB8AC3E}">
        <p14:creationId xmlns:p14="http://schemas.microsoft.com/office/powerpoint/2010/main" val="34946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to Sites: Feel free to move slides about Oral </a:t>
            </a:r>
            <a:r>
              <a:rPr lang="en-US" baseline="0" dirty="0" err="1"/>
              <a:t>PrEP</a:t>
            </a:r>
            <a:r>
              <a:rPr lang="en-US" baseline="0" dirty="0"/>
              <a:t> to the additional Q&amp;A section, if not available currently in country.</a:t>
            </a:r>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13</a:t>
            </a:fld>
            <a:endParaRPr lang="en-US" dirty="0"/>
          </a:p>
        </p:txBody>
      </p:sp>
    </p:spTree>
    <p:extLst>
      <p:ext uri="{BB962C8B-B14F-4D97-AF65-F5344CB8AC3E}">
        <p14:creationId xmlns:p14="http://schemas.microsoft.com/office/powerpoint/2010/main" val="183994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If you prefer to use a short-term method like the pill or injections, the site will make sure to refer you to a clinic or organization where you can keep accessing the method of your choice</a:t>
            </a:r>
          </a:p>
          <a:p>
            <a:endParaRPr lang="en-US" sz="2400" dirty="0"/>
          </a:p>
          <a:p>
            <a:r>
              <a:rPr lang="en-US" sz="2400" dirty="0"/>
              <a:t>If you are using a longer-term method, like the IUCD or implants:</a:t>
            </a:r>
          </a:p>
          <a:p>
            <a:pPr lvl="1"/>
            <a:endParaRPr lang="en-US" sz="2400" dirty="0"/>
          </a:p>
          <a:p>
            <a:pPr lvl="1"/>
            <a:r>
              <a:rPr lang="en-US" sz="2400" dirty="0"/>
              <a:t>And wish to continue using this method, the site staff can give you a list of organizations where you can have this contraceptive device removed or replaced when that time arrives. </a:t>
            </a:r>
          </a:p>
          <a:p>
            <a:pPr lvl="1"/>
            <a:endParaRPr lang="en-US" sz="2400" dirty="0"/>
          </a:p>
          <a:p>
            <a:pPr lvl="1"/>
            <a:r>
              <a:rPr lang="en-US" sz="2400" dirty="0"/>
              <a:t>And you want to change or stop before exiting the study, the study team will work with you to make this switch before you exit HOPE</a:t>
            </a:r>
          </a:p>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17</a:t>
            </a:fld>
            <a:endParaRPr lang="en-US" dirty="0"/>
          </a:p>
        </p:txBody>
      </p:sp>
    </p:spTree>
    <p:extLst>
      <p:ext uri="{BB962C8B-B14F-4D97-AF65-F5344CB8AC3E}">
        <p14:creationId xmlns:p14="http://schemas.microsoft.com/office/powerpoint/2010/main" val="191853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19</a:t>
            </a:fld>
            <a:endParaRPr lang="en-US" dirty="0"/>
          </a:p>
        </p:txBody>
      </p:sp>
    </p:spTree>
    <p:extLst>
      <p:ext uri="{BB962C8B-B14F-4D97-AF65-F5344CB8AC3E}">
        <p14:creationId xmlns:p14="http://schemas.microsoft.com/office/powerpoint/2010/main" val="29955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0C948-91CC-4C5B-81FC-2B56D010C0FE}" type="slidenum">
              <a:rPr lang="en-US" smtClean="0"/>
              <a:t>20</a:t>
            </a:fld>
            <a:endParaRPr lang="en-US" dirty="0"/>
          </a:p>
        </p:txBody>
      </p:sp>
    </p:spTree>
    <p:extLst>
      <p:ext uri="{BB962C8B-B14F-4D97-AF65-F5344CB8AC3E}">
        <p14:creationId xmlns:p14="http://schemas.microsoft.com/office/powerpoint/2010/main" val="54682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8857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00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50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131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851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hite bgr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3587" y="511750"/>
            <a:ext cx="8196319" cy="606851"/>
          </a:xfrm>
          <a:prstGeom prst="rect">
            <a:avLst/>
          </a:prstGeom>
        </p:spPr>
        <p:txBody>
          <a:bodyPr/>
          <a:lstStyle>
            <a:lvl1pPr>
              <a:defRPr sz="2400" b="1">
                <a:solidFill>
                  <a:srgbClr val="15406B"/>
                </a:solidFill>
              </a:defRPr>
            </a:lvl1pPr>
          </a:lstStyle>
          <a:p>
            <a:endParaRPr lang="en-US" dirty="0"/>
          </a:p>
        </p:txBody>
      </p:sp>
      <p:sp>
        <p:nvSpPr>
          <p:cNvPr id="6" name="Slide Number Placeholder 5"/>
          <p:cNvSpPr txBox="1">
            <a:spLocks/>
          </p:cNvSpPr>
          <p:nvPr userDrawn="1"/>
        </p:nvSpPr>
        <p:spPr>
          <a:xfrm>
            <a:off x="468000" y="6351589"/>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7DCCA0-E9FC-45B5-BA36-32D6C751C31F}" type="slidenum">
              <a:rPr lang="en-US" sz="675" smtClean="0">
                <a:solidFill>
                  <a:srgbClr val="15406B"/>
                </a:solidFill>
                <a:latin typeface="Arial"/>
                <a:cs typeface="Arial"/>
              </a:rPr>
              <a:pPr/>
              <a:t>‹#›</a:t>
            </a:fld>
            <a:r>
              <a:rPr lang="en-US" sz="675" dirty="0">
                <a:solidFill>
                  <a:srgbClr val="15406B"/>
                </a:solidFill>
                <a:latin typeface="Arial"/>
                <a:cs typeface="Arial"/>
              </a:rPr>
              <a:t>  |   Month/Year </a:t>
            </a:r>
          </a:p>
        </p:txBody>
      </p:sp>
      <p:sp>
        <p:nvSpPr>
          <p:cNvPr id="10" name="Content Placeholder 2"/>
          <p:cNvSpPr>
            <a:spLocks noGrp="1"/>
          </p:cNvSpPr>
          <p:nvPr>
            <p:ph idx="10"/>
          </p:nvPr>
        </p:nvSpPr>
        <p:spPr>
          <a:xfrm>
            <a:off x="463587" y="1584000"/>
            <a:ext cx="8196319" cy="4020317"/>
          </a:xfrm>
          <a:prstGeom prst="rect">
            <a:avLst/>
          </a:prstGeom>
        </p:spPr>
        <p:txBody>
          <a:bodyPr/>
          <a:lstStyle>
            <a:lvl1pPr>
              <a:defRPr sz="1800" b="1">
                <a:solidFill>
                  <a:srgbClr val="15406B"/>
                </a:solidFill>
                <a:latin typeface="Arial" charset="0"/>
                <a:ea typeface="Arial" charset="0"/>
                <a:cs typeface="Arial" charset="0"/>
              </a:defRPr>
            </a:lvl1pPr>
            <a:lvl2pPr>
              <a:defRPr sz="1800">
                <a:solidFill>
                  <a:srgbClr val="15406B"/>
                </a:solidFill>
                <a:latin typeface="Arial" charset="0"/>
                <a:ea typeface="Arial" charset="0"/>
                <a:cs typeface="Arial" charset="0"/>
              </a:defRPr>
            </a:lvl2pPr>
            <a:lvl3pPr>
              <a:defRPr sz="1800">
                <a:solidFill>
                  <a:srgbClr val="15406B"/>
                </a:solidFill>
                <a:latin typeface="Arial" charset="0"/>
                <a:ea typeface="Arial" charset="0"/>
                <a:cs typeface="Arial" charset="0"/>
              </a:defRPr>
            </a:lvl3pPr>
            <a:lvl4pPr>
              <a:defRPr sz="1800">
                <a:solidFill>
                  <a:srgbClr val="15406B"/>
                </a:solidFill>
                <a:latin typeface="Arial" charset="0"/>
                <a:ea typeface="Arial" charset="0"/>
                <a:cs typeface="Arial" charset="0"/>
              </a:defRPr>
            </a:lvl4pPr>
            <a:lvl5pPr>
              <a:defRPr sz="1800">
                <a:solidFill>
                  <a:srgbClr val="15406B"/>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318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63587" y="511750"/>
            <a:ext cx="8196319" cy="606851"/>
          </a:xfrm>
          <a:prstGeom prst="rect">
            <a:avLst/>
          </a:prstGeom>
        </p:spPr>
        <p:txBody>
          <a:bodyPr/>
          <a:lstStyle>
            <a:lvl1pPr>
              <a:defRPr sz="2400" b="1">
                <a:solidFill>
                  <a:srgbClr val="15406B"/>
                </a:solidFill>
              </a:defRPr>
            </a:lvl1pPr>
          </a:lstStyle>
          <a:p>
            <a:endParaRPr lang="en-US" dirty="0"/>
          </a:p>
        </p:txBody>
      </p:sp>
      <p:sp>
        <p:nvSpPr>
          <p:cNvPr id="4" name="Slide Number Placeholder 5"/>
          <p:cNvSpPr txBox="1">
            <a:spLocks/>
          </p:cNvSpPr>
          <p:nvPr userDrawn="1"/>
        </p:nvSpPr>
        <p:spPr>
          <a:xfrm>
            <a:off x="468000" y="6351589"/>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7DCCA0-E9FC-45B5-BA36-32D6C751C31F}" type="slidenum">
              <a:rPr lang="en-US" sz="675" smtClean="0">
                <a:solidFill>
                  <a:srgbClr val="15406B"/>
                </a:solidFill>
                <a:latin typeface="Arial"/>
                <a:cs typeface="Arial"/>
              </a:rPr>
              <a:t>‹#›</a:t>
            </a:fld>
            <a:r>
              <a:rPr lang="en-US" sz="675" dirty="0">
                <a:solidFill>
                  <a:srgbClr val="15406B"/>
                </a:solidFill>
                <a:latin typeface="Arial"/>
                <a:cs typeface="Arial"/>
              </a:rPr>
              <a:t> </a:t>
            </a:r>
            <a:r>
              <a:rPr lang="en-US" sz="675" baseline="0" dirty="0">
                <a:solidFill>
                  <a:srgbClr val="15406B"/>
                </a:solidFill>
                <a:latin typeface="Arial"/>
                <a:cs typeface="Arial"/>
              </a:rPr>
              <a:t> |   </a:t>
            </a:r>
            <a:r>
              <a:rPr lang="en-US" sz="675" dirty="0">
                <a:solidFill>
                  <a:srgbClr val="15406B"/>
                </a:solidFill>
                <a:latin typeface="Arial"/>
                <a:cs typeface="Arial"/>
              </a:rPr>
              <a:t>Month/Year</a:t>
            </a:r>
            <a:r>
              <a:rPr lang="en-US" sz="675" baseline="0" dirty="0">
                <a:solidFill>
                  <a:srgbClr val="15406B"/>
                </a:solidFill>
                <a:latin typeface="Arial"/>
                <a:cs typeface="Arial"/>
              </a:rPr>
              <a:t> </a:t>
            </a:r>
            <a:endParaRPr lang="en-US" sz="675" dirty="0">
              <a:solidFill>
                <a:srgbClr val="15406B"/>
              </a:solidFill>
              <a:latin typeface="Arial"/>
              <a:cs typeface="Arial"/>
            </a:endParaRPr>
          </a:p>
        </p:txBody>
      </p:sp>
      <p:sp>
        <p:nvSpPr>
          <p:cNvPr id="5" name="Content Placeholder 2"/>
          <p:cNvSpPr>
            <a:spLocks noGrp="1"/>
          </p:cNvSpPr>
          <p:nvPr>
            <p:ph idx="10"/>
          </p:nvPr>
        </p:nvSpPr>
        <p:spPr>
          <a:xfrm>
            <a:off x="463587" y="1584000"/>
            <a:ext cx="8196319" cy="4020317"/>
          </a:xfrm>
          <a:prstGeom prst="rect">
            <a:avLst/>
          </a:prstGeom>
        </p:spPr>
        <p:txBody>
          <a:bodyPr/>
          <a:lstStyle>
            <a:lvl1pPr>
              <a:defRPr sz="1800" b="1">
                <a:solidFill>
                  <a:srgbClr val="15406B"/>
                </a:solidFill>
                <a:latin typeface="Arial" charset="0"/>
                <a:ea typeface="Arial" charset="0"/>
                <a:cs typeface="Arial" charset="0"/>
              </a:defRPr>
            </a:lvl1pPr>
            <a:lvl2pPr>
              <a:defRPr sz="1800">
                <a:solidFill>
                  <a:srgbClr val="15406B"/>
                </a:solidFill>
                <a:latin typeface="Arial" charset="0"/>
                <a:ea typeface="Arial" charset="0"/>
                <a:cs typeface="Arial" charset="0"/>
              </a:defRPr>
            </a:lvl2pPr>
            <a:lvl3pPr>
              <a:defRPr sz="1800">
                <a:solidFill>
                  <a:srgbClr val="15406B"/>
                </a:solidFill>
                <a:latin typeface="Arial" charset="0"/>
                <a:ea typeface="Arial" charset="0"/>
                <a:cs typeface="Arial" charset="0"/>
              </a:defRPr>
            </a:lvl3pPr>
            <a:lvl4pPr>
              <a:defRPr sz="1800">
                <a:solidFill>
                  <a:srgbClr val="15406B"/>
                </a:solidFill>
                <a:latin typeface="Arial" charset="0"/>
                <a:ea typeface="Arial" charset="0"/>
                <a:cs typeface="Arial" charset="0"/>
              </a:defRPr>
            </a:lvl4pPr>
            <a:lvl5pPr>
              <a:defRPr sz="1800">
                <a:solidFill>
                  <a:srgbClr val="15406B"/>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933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dirty="0">
              <a:solidFill>
                <a:prstClr val="black">
                  <a:tint val="75000"/>
                </a:prstClr>
              </a:solidFill>
            </a:endParaRPr>
          </a:p>
        </p:txBody>
      </p:sp>
    </p:spTree>
    <p:extLst>
      <p:ext uri="{BB962C8B-B14F-4D97-AF65-F5344CB8AC3E}">
        <p14:creationId xmlns:p14="http://schemas.microsoft.com/office/powerpoint/2010/main" val="890707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8A6284"/>
                </a:solidFill>
              </a:rPr>
              <a:t>HOPE End of Study: </a:t>
            </a:r>
            <a:br>
              <a:rPr lang="en-US" b="1" dirty="0">
                <a:solidFill>
                  <a:srgbClr val="8A6284"/>
                </a:solidFill>
              </a:rPr>
            </a:br>
            <a:r>
              <a:rPr lang="en-US" b="1" dirty="0">
                <a:solidFill>
                  <a:srgbClr val="8A6284"/>
                </a:solidFill>
              </a:rPr>
              <a:t>Plans and Timeline</a:t>
            </a:r>
          </a:p>
        </p:txBody>
      </p:sp>
    </p:spTree>
    <p:extLst>
      <p:ext uri="{BB962C8B-B14F-4D97-AF65-F5344CB8AC3E}">
        <p14:creationId xmlns:p14="http://schemas.microsoft.com/office/powerpoint/2010/main" val="291700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34828"/>
              <a:gd name="adj2" fmla="val 57237"/>
            </a:avLst>
          </a:prstGeom>
          <a:solidFill>
            <a:srgbClr val="84869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309322" y="2190435"/>
            <a:ext cx="6949440" cy="2585323"/>
          </a:xfrm>
          <a:prstGeom prst="rect">
            <a:avLst/>
          </a:prstGeom>
        </p:spPr>
        <p:txBody>
          <a:bodyPr wrap="square">
            <a:spAutoFit/>
          </a:bodyPr>
          <a:lstStyle/>
          <a:p>
            <a:r>
              <a:rPr lang="en-US" sz="5400" b="1" i="1" dirty="0">
                <a:solidFill>
                  <a:schemeClr val="bg1"/>
                </a:solidFill>
              </a:rPr>
              <a:t>Once I am no longer in the study, how will I be protected from HIV?</a:t>
            </a: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799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6284"/>
                </a:solidFill>
              </a:rPr>
              <a:t>HIV Prevention Options After HOPE</a:t>
            </a:r>
          </a:p>
        </p:txBody>
      </p:sp>
      <p:sp>
        <p:nvSpPr>
          <p:cNvPr id="3" name="Content Placeholder 2"/>
          <p:cNvSpPr>
            <a:spLocks noGrp="1"/>
          </p:cNvSpPr>
          <p:nvPr>
            <p:ph idx="1"/>
          </p:nvPr>
        </p:nvSpPr>
        <p:spPr>
          <a:xfrm>
            <a:off x="457200" y="1600200"/>
            <a:ext cx="8328454" cy="4785232"/>
          </a:xfrm>
        </p:spPr>
        <p:txBody>
          <a:bodyPr/>
          <a:lstStyle/>
          <a:p>
            <a:r>
              <a:rPr lang="en-US" sz="2400" dirty="0"/>
              <a:t>We acknowledge that many participants may live at high risk of acquiring HIV, and options for protection are limited. </a:t>
            </a:r>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Before exiting the study, participants will receive counseling on different HIV prevention options, including how to access certain services after they leave the study.</a:t>
            </a:r>
          </a:p>
        </p:txBody>
      </p:sp>
      <p:pic>
        <p:nvPicPr>
          <p:cNvPr id="5" name="Content Placeholder 3"/>
          <p:cNvPicPr>
            <a:picLocks noChangeAspect="1"/>
          </p:cNvPicPr>
          <p:nvPr/>
        </p:nvPicPr>
        <p:blipFill rotWithShape="1">
          <a:blip r:embed="rId2"/>
          <a:srcRect l="-27" r="37585"/>
          <a:stretch/>
        </p:blipFill>
        <p:spPr bwMode="auto">
          <a:xfrm>
            <a:off x="840260" y="2723071"/>
            <a:ext cx="2229708" cy="1819187"/>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53028" y="2594304"/>
            <a:ext cx="5233772" cy="1846659"/>
          </a:xfrm>
          <a:prstGeom prst="rect">
            <a:avLst/>
          </a:prstGeom>
        </p:spPr>
        <p:txBody>
          <a:bodyPr wrap="square">
            <a:spAutoFit/>
          </a:bodyPr>
          <a:lstStyle/>
          <a:p>
            <a:r>
              <a:rPr lang="en-US" dirty="0"/>
              <a:t> </a:t>
            </a:r>
          </a:p>
          <a:p>
            <a:r>
              <a:rPr lang="en-US" sz="2400" b="1" i="1" dirty="0"/>
              <a:t>That is exactly why we are doing this work—to potentially expand the prevention options available to women in our communities.  </a:t>
            </a:r>
          </a:p>
        </p:txBody>
      </p:sp>
    </p:spTree>
    <p:extLst>
      <p:ext uri="{BB962C8B-B14F-4D97-AF65-F5344CB8AC3E}">
        <p14:creationId xmlns:p14="http://schemas.microsoft.com/office/powerpoint/2010/main" val="200716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65" y="274638"/>
            <a:ext cx="8785653" cy="1143000"/>
          </a:xfrm>
        </p:spPr>
        <p:txBody>
          <a:bodyPr/>
          <a:lstStyle/>
          <a:p>
            <a:r>
              <a:rPr lang="en-US" sz="3200" dirty="0"/>
              <a:t>HIV Prevention Options after HOPE may include:</a:t>
            </a:r>
          </a:p>
        </p:txBody>
      </p:sp>
      <p:pic>
        <p:nvPicPr>
          <p:cNvPr id="4" name="Content Placeholder 3"/>
          <p:cNvPicPr>
            <a:picLocks noGrp="1" noChangeAspect="1"/>
          </p:cNvPicPr>
          <p:nvPr>
            <p:ph idx="1"/>
          </p:nvPr>
        </p:nvPicPr>
        <p:blipFill rotWithShape="1">
          <a:blip r:embed="rId3"/>
          <a:srcRect l="-27" r="37585"/>
          <a:stretch/>
        </p:blipFill>
        <p:spPr>
          <a:xfrm>
            <a:off x="3305161" y="2959100"/>
            <a:ext cx="2533678" cy="2066925"/>
          </a:xfrm>
        </p:spPr>
      </p:pic>
      <p:sp>
        <p:nvSpPr>
          <p:cNvPr id="6" name="Rounded Rectangular Callout 5"/>
          <p:cNvSpPr/>
          <p:nvPr/>
        </p:nvSpPr>
        <p:spPr>
          <a:xfrm>
            <a:off x="508000" y="1752890"/>
            <a:ext cx="1828800" cy="990310"/>
          </a:xfrm>
          <a:prstGeom prst="wedgeRoundRectCallout">
            <a:avLst>
              <a:gd name="adj1" fmla="val 90945"/>
              <a:gd name="adj2" fmla="val 60355"/>
              <a:gd name="adj3" fmla="val 16667"/>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Use condoms consistently and correctly</a:t>
            </a:r>
          </a:p>
        </p:txBody>
      </p:sp>
      <p:sp>
        <p:nvSpPr>
          <p:cNvPr id="7" name="Rounded Rectangular Callout 6"/>
          <p:cNvSpPr/>
          <p:nvPr/>
        </p:nvSpPr>
        <p:spPr>
          <a:xfrm>
            <a:off x="393700" y="3177671"/>
            <a:ext cx="2057400" cy="838200"/>
          </a:xfrm>
          <a:prstGeom prst="wedgeRoundRectCallout">
            <a:avLst>
              <a:gd name="adj1" fmla="val 89165"/>
              <a:gd name="adj2" fmla="val -1467"/>
              <a:gd name="adj3" fmla="val 16667"/>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Use oral PrEP, if available</a:t>
            </a:r>
          </a:p>
        </p:txBody>
      </p:sp>
      <p:sp>
        <p:nvSpPr>
          <p:cNvPr id="8" name="Rounded Rectangular Callout 7"/>
          <p:cNvSpPr/>
          <p:nvPr/>
        </p:nvSpPr>
        <p:spPr>
          <a:xfrm>
            <a:off x="311665" y="4603463"/>
            <a:ext cx="2590800" cy="990600"/>
          </a:xfrm>
          <a:prstGeom prst="wedgeRoundRectCallout">
            <a:avLst>
              <a:gd name="adj1" fmla="val 63551"/>
              <a:gd name="adj2" fmla="val -86495"/>
              <a:gd name="adj3" fmla="val 16667"/>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Reduce number of sex partners</a:t>
            </a:r>
          </a:p>
        </p:txBody>
      </p:sp>
      <p:sp>
        <p:nvSpPr>
          <p:cNvPr id="9" name="Rounded Rectangular Callout 8"/>
          <p:cNvSpPr/>
          <p:nvPr/>
        </p:nvSpPr>
        <p:spPr>
          <a:xfrm>
            <a:off x="2693772" y="5816653"/>
            <a:ext cx="2362200" cy="914400"/>
          </a:xfrm>
          <a:prstGeom prst="wedgeRoundRectCallout">
            <a:avLst>
              <a:gd name="adj1" fmla="val -5376"/>
              <a:gd name="adj2" fmla="val -136702"/>
              <a:gd name="adj3" fmla="val 16667"/>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Engage in lower-risk sexual behaviours</a:t>
            </a:r>
          </a:p>
        </p:txBody>
      </p:sp>
      <p:sp>
        <p:nvSpPr>
          <p:cNvPr id="10" name="Rounded Rectangular Callout 9"/>
          <p:cNvSpPr/>
          <p:nvPr/>
        </p:nvSpPr>
        <p:spPr>
          <a:xfrm>
            <a:off x="5463745" y="5537417"/>
            <a:ext cx="2057400" cy="1172441"/>
          </a:xfrm>
          <a:prstGeom prst="wedgeRoundRectCallout">
            <a:avLst>
              <a:gd name="adj1" fmla="val -83140"/>
              <a:gd name="adj2" fmla="val -92908"/>
              <a:gd name="adj3" fmla="val 16667"/>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Get frequent HIV and STI testing, and treatment for STIs as needed</a:t>
            </a:r>
          </a:p>
        </p:txBody>
      </p:sp>
      <p:sp>
        <p:nvSpPr>
          <p:cNvPr id="11" name="Rounded Rectangular Callout 10"/>
          <p:cNvSpPr/>
          <p:nvPr/>
        </p:nvSpPr>
        <p:spPr>
          <a:xfrm>
            <a:off x="6599536" y="1840454"/>
            <a:ext cx="2133600" cy="914400"/>
          </a:xfrm>
          <a:prstGeom prst="wedgeRoundRectCallout">
            <a:avLst>
              <a:gd name="adj1" fmla="val -85009"/>
              <a:gd name="adj2" fmla="val 72547"/>
              <a:gd name="adj3" fmla="val 16667"/>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Encourage partner to get tested for HIV and STIs</a:t>
            </a:r>
          </a:p>
        </p:txBody>
      </p:sp>
      <p:sp>
        <p:nvSpPr>
          <p:cNvPr id="12" name="Rounded Rectangular Callout 11"/>
          <p:cNvSpPr/>
          <p:nvPr/>
        </p:nvSpPr>
        <p:spPr>
          <a:xfrm>
            <a:off x="6891638" y="2949071"/>
            <a:ext cx="1981200" cy="1066800"/>
          </a:xfrm>
          <a:prstGeom prst="wedgeRoundRectCallout">
            <a:avLst>
              <a:gd name="adj1" fmla="val -103741"/>
              <a:gd name="adj2" fmla="val 3711"/>
              <a:gd name="adj3" fmla="val 16667"/>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Encourage partner to get circumcised to lower their risk</a:t>
            </a:r>
          </a:p>
        </p:txBody>
      </p:sp>
      <p:sp>
        <p:nvSpPr>
          <p:cNvPr id="13" name="Rounded Rectangular Callout 12"/>
          <p:cNvSpPr/>
          <p:nvPr/>
        </p:nvSpPr>
        <p:spPr>
          <a:xfrm>
            <a:off x="6739238" y="4319444"/>
            <a:ext cx="2133600" cy="914400"/>
          </a:xfrm>
          <a:prstGeom prst="wedgeRoundRectCallout">
            <a:avLst>
              <a:gd name="adj1" fmla="val -91100"/>
              <a:gd name="adj2" fmla="val -34409"/>
              <a:gd name="adj3" fmla="val 16667"/>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If your partner is HIV+, encourage ARV adherence</a:t>
            </a:r>
          </a:p>
        </p:txBody>
      </p:sp>
    </p:spTree>
    <p:extLst>
      <p:ext uri="{BB962C8B-B14F-4D97-AF65-F5344CB8AC3E}">
        <p14:creationId xmlns:p14="http://schemas.microsoft.com/office/powerpoint/2010/main" val="334696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PrEP</a:t>
            </a:r>
          </a:p>
        </p:txBody>
      </p:sp>
      <p:sp>
        <p:nvSpPr>
          <p:cNvPr id="3" name="Content Placeholder 2"/>
          <p:cNvSpPr>
            <a:spLocks noGrp="1"/>
          </p:cNvSpPr>
          <p:nvPr>
            <p:ph idx="1"/>
          </p:nvPr>
        </p:nvSpPr>
        <p:spPr>
          <a:xfrm>
            <a:off x="160638" y="1600200"/>
            <a:ext cx="8526162" cy="4785232"/>
          </a:xfrm>
        </p:spPr>
        <p:txBody>
          <a:bodyPr/>
          <a:lstStyle/>
          <a:p>
            <a:r>
              <a:rPr lang="en-US" sz="2800" dirty="0"/>
              <a:t>Oral PrEP for HIV prevention is a strategy that involves daily use of antiretroviral medication, </a:t>
            </a:r>
            <a:r>
              <a:rPr lang="en-US" sz="2800" dirty="0" err="1"/>
              <a:t>Truvada</a:t>
            </a:r>
            <a:r>
              <a:rPr lang="en-US" sz="2800" dirty="0"/>
              <a:t>, by people who are HIV negative.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r>
              <a:rPr lang="en-US" sz="2800" dirty="0"/>
              <a:t>PrEP is increasingly becoming available and many countries are actively developing national policies and plans for access.</a:t>
            </a:r>
            <a:endParaRPr lang="en-US" sz="2800" dirty="0">
              <a:solidFill>
                <a:srgbClr val="FF0000"/>
              </a:solidFill>
            </a:endParaRPr>
          </a:p>
        </p:txBody>
      </p:sp>
      <p:pic>
        <p:nvPicPr>
          <p:cNvPr id="3074" name="Picture 2" descr="Image result for HIV PrEP"/>
          <p:cNvPicPr>
            <a:picLocks noChangeAspect="1" noChangeArrowheads="1"/>
          </p:cNvPicPr>
          <p:nvPr/>
        </p:nvPicPr>
        <p:blipFill rotWithShape="1">
          <a:blip r:embed="rId3">
            <a:extLst>
              <a:ext uri="{28A0092B-C50C-407E-A947-70E740481C1C}">
                <a14:useLocalDpi xmlns:a14="http://schemas.microsoft.com/office/drawing/2010/main" val="0"/>
              </a:ext>
            </a:extLst>
          </a:blip>
          <a:srcRect l="17973" t="3886" r="17568" b="33479"/>
          <a:stretch/>
        </p:blipFill>
        <p:spPr bwMode="auto">
          <a:xfrm>
            <a:off x="6992547" y="2991678"/>
            <a:ext cx="2064955" cy="20065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638" y="3209876"/>
            <a:ext cx="6301946" cy="1384995"/>
          </a:xfrm>
          <a:prstGeom prst="rect">
            <a:avLst/>
          </a:prstGeom>
        </p:spPr>
        <p:txBody>
          <a:bodyPr wrap="square">
            <a:spAutoFit/>
          </a:bodyPr>
          <a:lstStyle/>
          <a:p>
            <a:pPr marL="285750" indent="-285750">
              <a:buFont typeface="Arial" panose="020B0604020202020204" pitchFamily="34" charset="0"/>
              <a:buChar char="•"/>
            </a:pPr>
            <a:r>
              <a:rPr lang="en-US" sz="2800" dirty="0"/>
              <a:t>PrEP is very effective in reducing the risk of acquiring HIV infection when used consistently.</a:t>
            </a:r>
          </a:p>
        </p:txBody>
      </p:sp>
    </p:spTree>
    <p:extLst>
      <p:ext uri="{BB962C8B-B14F-4D97-AF65-F5344CB8AC3E}">
        <p14:creationId xmlns:p14="http://schemas.microsoft.com/office/powerpoint/2010/main" val="2362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PrEP</a:t>
            </a:r>
          </a:p>
        </p:txBody>
      </p:sp>
      <p:sp>
        <p:nvSpPr>
          <p:cNvPr id="3" name="Content Placeholder 2"/>
          <p:cNvSpPr>
            <a:spLocks noGrp="1"/>
          </p:cNvSpPr>
          <p:nvPr>
            <p:ph idx="1"/>
          </p:nvPr>
        </p:nvSpPr>
        <p:spPr/>
        <p:txBody>
          <a:bodyPr/>
          <a:lstStyle/>
          <a:p>
            <a:r>
              <a:rPr lang="en-US" dirty="0">
                <a:solidFill>
                  <a:srgbClr val="FF0000"/>
                </a:solidFill>
              </a:rPr>
              <a:t>[Sites to add site-specific slides about availability of Oral PrEP, based on SOPs, as appropriate]</a:t>
            </a:r>
          </a:p>
        </p:txBody>
      </p:sp>
    </p:spTree>
    <p:extLst>
      <p:ext uri="{BB962C8B-B14F-4D97-AF65-F5344CB8AC3E}">
        <p14:creationId xmlns:p14="http://schemas.microsoft.com/office/powerpoint/2010/main" val="372656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6284"/>
                </a:solidFill>
              </a:rPr>
              <a:t>HIV Prevention Options After HOPE</a:t>
            </a:r>
            <a:endParaRPr lang="en-US" sz="4000" dirty="0"/>
          </a:p>
        </p:txBody>
      </p:sp>
      <p:sp>
        <p:nvSpPr>
          <p:cNvPr id="3" name="Content Placeholder 2"/>
          <p:cNvSpPr>
            <a:spLocks noGrp="1"/>
          </p:cNvSpPr>
          <p:nvPr>
            <p:ph idx="1"/>
          </p:nvPr>
        </p:nvSpPr>
        <p:spPr/>
        <p:txBody>
          <a:bodyPr/>
          <a:lstStyle/>
          <a:p>
            <a:r>
              <a:rPr lang="en-US" dirty="0"/>
              <a:t>Although all options may not be possible for all people, </a:t>
            </a:r>
            <a:r>
              <a:rPr lang="en-US" b="1" dirty="0"/>
              <a:t>the more of these things a person can do, the lower their chance of getting HIV.</a:t>
            </a:r>
          </a:p>
          <a:p>
            <a:pPr marL="0" indent="0">
              <a:buNone/>
            </a:pPr>
            <a:endParaRPr lang="en-US" dirty="0"/>
          </a:p>
        </p:txBody>
      </p:sp>
      <p:pic>
        <p:nvPicPr>
          <p:cNvPr id="6" name="Picture 6" descr="Front Page Women"/>
          <p:cNvPicPr>
            <a:picLocks noChangeAspect="1" noChangeArrowheads="1"/>
          </p:cNvPicPr>
          <p:nvPr/>
        </p:nvPicPr>
        <p:blipFill rotWithShape="1">
          <a:blip r:embed="rId2">
            <a:extLst>
              <a:ext uri="{28A0092B-C50C-407E-A947-70E740481C1C}">
                <a14:useLocalDpi xmlns:a14="http://schemas.microsoft.com/office/drawing/2010/main" val="0"/>
              </a:ext>
            </a:extLst>
          </a:blip>
          <a:srcRect r="34272"/>
          <a:stretch/>
        </p:blipFill>
        <p:spPr bwMode="auto">
          <a:xfrm>
            <a:off x="2979008" y="3839051"/>
            <a:ext cx="3285653" cy="254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9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457199" y="1198606"/>
            <a:ext cx="8217243" cy="4436076"/>
          </a:xfrm>
          <a:prstGeom prst="wedgeEllipseCallout">
            <a:avLst>
              <a:gd name="adj1" fmla="val 40032"/>
              <a:gd name="adj2" fmla="val 52955"/>
            </a:avLst>
          </a:prstGeom>
          <a:solidFill>
            <a:srgbClr val="8A628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643449" y="2139371"/>
            <a:ext cx="6190734" cy="2123658"/>
          </a:xfrm>
          <a:prstGeom prst="rect">
            <a:avLst/>
          </a:prstGeom>
        </p:spPr>
        <p:txBody>
          <a:bodyPr wrap="square">
            <a:spAutoFit/>
          </a:bodyPr>
          <a:lstStyle/>
          <a:p>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Where will I get contraception after I exit the study? </a:t>
            </a:r>
          </a:p>
        </p:txBody>
      </p:sp>
      <p:sp>
        <p:nvSpPr>
          <p:cNvPr id="10" name="Rectangle 9"/>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9885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6284"/>
                </a:solidFill>
              </a:rPr>
              <a:t>Accessing Contraception After HOPE</a:t>
            </a:r>
          </a:p>
        </p:txBody>
      </p:sp>
      <p:sp>
        <p:nvSpPr>
          <p:cNvPr id="3" name="Content Placeholder 2"/>
          <p:cNvSpPr>
            <a:spLocks noGrp="1"/>
          </p:cNvSpPr>
          <p:nvPr>
            <p:ph idx="1"/>
          </p:nvPr>
        </p:nvSpPr>
        <p:spPr/>
        <p:txBody>
          <a:bodyPr/>
          <a:lstStyle/>
          <a:p>
            <a:r>
              <a:rPr lang="en-US" sz="2800" dirty="0"/>
              <a:t>Before you exit from HOPE, study staff will have a conversation with you about what contraceptive method you prefer, and how you can access this method after you exit the study.  </a:t>
            </a:r>
          </a:p>
          <a:p>
            <a:pPr marL="0" indent="0">
              <a:buNone/>
            </a:pPr>
            <a:endParaRPr lang="en-US" sz="1400" dirty="0"/>
          </a:p>
          <a:p>
            <a:r>
              <a:rPr lang="en-US" sz="2800" dirty="0"/>
              <a:t>If you want to change or stop your family planning method before you exit from the study, staff will help you make this change. </a:t>
            </a:r>
          </a:p>
          <a:p>
            <a:pPr marL="0" indent="0">
              <a:buNone/>
            </a:pPr>
            <a:endParaRPr lang="en-US" dirty="0"/>
          </a:p>
        </p:txBody>
      </p:sp>
      <p:pic>
        <p:nvPicPr>
          <p:cNvPr id="4098" name="Picture 2" descr="Image result for contraceptives"/>
          <p:cNvPicPr>
            <a:picLocks noChangeAspect="1" noChangeArrowheads="1"/>
          </p:cNvPicPr>
          <p:nvPr/>
        </p:nvPicPr>
        <p:blipFill rotWithShape="1">
          <a:blip r:embed="rId3">
            <a:extLst>
              <a:ext uri="{28A0092B-C50C-407E-A947-70E740481C1C}">
                <a14:useLocalDpi xmlns:a14="http://schemas.microsoft.com/office/drawing/2010/main" val="0"/>
              </a:ext>
            </a:extLst>
          </a:blip>
          <a:srcRect t="50237" r="40270"/>
          <a:stretch/>
        </p:blipFill>
        <p:spPr bwMode="auto">
          <a:xfrm>
            <a:off x="4658499" y="5438326"/>
            <a:ext cx="4239835" cy="14196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ontraceptives"/>
          <p:cNvPicPr>
            <a:picLocks noChangeAspect="1" noChangeArrowheads="1"/>
          </p:cNvPicPr>
          <p:nvPr/>
        </p:nvPicPr>
        <p:blipFill rotWithShape="1">
          <a:blip r:embed="rId3">
            <a:extLst>
              <a:ext uri="{28A0092B-C50C-407E-A947-70E740481C1C}">
                <a14:useLocalDpi xmlns:a14="http://schemas.microsoft.com/office/drawing/2010/main" val="0"/>
              </a:ext>
            </a:extLst>
          </a:blip>
          <a:srcRect r="40270" b="50259"/>
          <a:stretch/>
        </p:blipFill>
        <p:spPr bwMode="auto">
          <a:xfrm>
            <a:off x="407772" y="5438326"/>
            <a:ext cx="4164228" cy="139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6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37447"/>
              <a:gd name="adj2" fmla="val 61473"/>
            </a:avLst>
          </a:prstGeom>
          <a:solidFill>
            <a:srgbClr val="98AD3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814289" y="1740058"/>
            <a:ext cx="6949440" cy="2862322"/>
          </a:xfrm>
          <a:prstGeom prst="rect">
            <a:avLst/>
          </a:prstGeom>
        </p:spPr>
        <p:txBody>
          <a:bodyPr wrap="square">
            <a:spAutoFit/>
          </a:bodyPr>
          <a:lstStyle/>
          <a:p>
            <a:r>
              <a:rPr lang="en-US" sz="6000" b="1" i="1" dirty="0">
                <a:solidFill>
                  <a:schemeClr val="bg1"/>
                </a:solidFill>
              </a:rPr>
              <a:t>Where will I get health care after I exit the study? </a:t>
            </a: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934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6284"/>
                </a:solidFill>
              </a:rPr>
              <a:t>Accessing Health Care After HOPE</a:t>
            </a:r>
          </a:p>
        </p:txBody>
      </p:sp>
      <p:sp>
        <p:nvSpPr>
          <p:cNvPr id="3" name="Content Placeholder 2"/>
          <p:cNvSpPr>
            <a:spLocks noGrp="1"/>
          </p:cNvSpPr>
          <p:nvPr>
            <p:ph idx="1"/>
          </p:nvPr>
        </p:nvSpPr>
        <p:spPr/>
        <p:txBody>
          <a:bodyPr/>
          <a:lstStyle/>
          <a:p>
            <a:pPr>
              <a:spcAft>
                <a:spcPts val="600"/>
              </a:spcAft>
            </a:pPr>
            <a:r>
              <a:rPr lang="en-US" sz="2800" dirty="0"/>
              <a:t>If you have any ongoing issues at study exit, we will refer you to a local facility for continued care.</a:t>
            </a:r>
          </a:p>
          <a:p>
            <a:pPr>
              <a:spcAft>
                <a:spcPts val="600"/>
              </a:spcAft>
            </a:pPr>
            <a:r>
              <a:rPr lang="en-US" sz="2800" dirty="0"/>
              <a:t>If you need medical care after study exit, or if you would like HIV or STI testing or treatment, you can contact the research site for information on where to access care.</a:t>
            </a:r>
            <a:endParaRPr lang="en-US" sz="2400" dirty="0"/>
          </a:p>
          <a:p>
            <a:endParaRPr lang="en-US" sz="2000" dirty="0"/>
          </a:p>
        </p:txBody>
      </p:sp>
      <p:pic>
        <p:nvPicPr>
          <p:cNvPr id="5122" name="Picture 2" descr="Image result for medical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2911"/>
            <a:ext cx="3597807" cy="2226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97807" y="4843597"/>
            <a:ext cx="5404077" cy="1384995"/>
          </a:xfrm>
          <a:prstGeom prst="rect">
            <a:avLst/>
          </a:prstGeom>
        </p:spPr>
        <p:txBody>
          <a:bodyPr wrap="square">
            <a:spAutoFit/>
          </a:bodyPr>
          <a:lstStyle/>
          <a:p>
            <a:pPr>
              <a:spcAft>
                <a:spcPts val="600"/>
              </a:spcAft>
            </a:pPr>
            <a:r>
              <a:rPr lang="en-US" sz="2800" dirty="0"/>
              <a:t>The study team wants to make sure you continue to get the care you need to stay healthy!</a:t>
            </a:r>
          </a:p>
        </p:txBody>
      </p:sp>
    </p:spTree>
    <p:extLst>
      <p:ext uri="{BB962C8B-B14F-4D97-AF65-F5344CB8AC3E}">
        <p14:creationId xmlns:p14="http://schemas.microsoft.com/office/powerpoint/2010/main" val="349921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A6284"/>
                </a:solidFill>
              </a:rPr>
              <a:t>Overview</a:t>
            </a:r>
          </a:p>
        </p:txBody>
      </p:sp>
      <p:sp>
        <p:nvSpPr>
          <p:cNvPr id="3" name="Content Placeholder 2"/>
          <p:cNvSpPr>
            <a:spLocks noGrp="1"/>
          </p:cNvSpPr>
          <p:nvPr>
            <p:ph idx="1"/>
          </p:nvPr>
        </p:nvSpPr>
        <p:spPr/>
        <p:txBody>
          <a:bodyPr/>
          <a:lstStyle/>
          <a:p>
            <a:pPr lvl="0">
              <a:spcAft>
                <a:spcPts val="600"/>
              </a:spcAft>
            </a:pPr>
            <a:r>
              <a:rPr lang="en-US" dirty="0"/>
              <a:t>HOPE End of Study Plans and Timeline</a:t>
            </a:r>
          </a:p>
          <a:p>
            <a:pPr lvl="1">
              <a:spcAft>
                <a:spcPts val="600"/>
              </a:spcAft>
            </a:pPr>
            <a:r>
              <a:rPr lang="en-US" dirty="0"/>
              <a:t>HOPE Study Duration</a:t>
            </a:r>
          </a:p>
          <a:p>
            <a:pPr lvl="1">
              <a:spcAft>
                <a:spcPts val="600"/>
              </a:spcAft>
            </a:pPr>
            <a:r>
              <a:rPr lang="en-US" dirty="0"/>
              <a:t>Planning for Study Exit </a:t>
            </a:r>
          </a:p>
          <a:p>
            <a:pPr lvl="1">
              <a:spcAft>
                <a:spcPts val="600"/>
              </a:spcAft>
            </a:pPr>
            <a:r>
              <a:rPr lang="en-US" dirty="0"/>
              <a:t>When will Results be Available?</a:t>
            </a:r>
          </a:p>
          <a:p>
            <a:pPr lvl="0">
              <a:spcAft>
                <a:spcPts val="600"/>
              </a:spcAft>
            </a:pPr>
            <a:r>
              <a:rPr lang="en-US" dirty="0"/>
              <a:t>What the HOPE Study Contributes</a:t>
            </a:r>
          </a:p>
          <a:p>
            <a:pPr>
              <a:spcAft>
                <a:spcPts val="600"/>
              </a:spcAft>
            </a:pPr>
            <a:r>
              <a:rPr lang="en-US" dirty="0"/>
              <a:t>What’s Next for the Dapivirine Ring?</a:t>
            </a:r>
          </a:p>
          <a:p>
            <a:pPr marL="0" indent="0">
              <a:buNone/>
            </a:pPr>
            <a:endParaRPr lang="en-US" dirty="0"/>
          </a:p>
        </p:txBody>
      </p:sp>
    </p:spTree>
    <p:extLst>
      <p:ext uri="{BB962C8B-B14F-4D97-AF65-F5344CB8AC3E}">
        <p14:creationId xmlns:p14="http://schemas.microsoft.com/office/powerpoint/2010/main" val="95501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6284"/>
                </a:solidFill>
              </a:rPr>
              <a:t>Local Facilities</a:t>
            </a:r>
          </a:p>
        </p:txBody>
      </p:sp>
      <p:sp>
        <p:nvSpPr>
          <p:cNvPr id="3" name="Content Placeholder 2"/>
          <p:cNvSpPr>
            <a:spLocks noGrp="1"/>
          </p:cNvSpPr>
          <p:nvPr>
            <p:ph idx="1"/>
          </p:nvPr>
        </p:nvSpPr>
        <p:spPr/>
        <p:txBody>
          <a:bodyPr/>
          <a:lstStyle/>
          <a:p>
            <a:pPr>
              <a:spcAft>
                <a:spcPts val="600"/>
              </a:spcAft>
            </a:pPr>
            <a:r>
              <a:rPr lang="en-US" sz="2800" dirty="0">
                <a:solidFill>
                  <a:srgbClr val="FF0000"/>
                </a:solidFill>
              </a:rPr>
              <a:t>[Optional Slide for sites to insert with local care facility information]</a:t>
            </a:r>
          </a:p>
          <a:p>
            <a:endParaRPr lang="en-US" dirty="0"/>
          </a:p>
        </p:txBody>
      </p:sp>
    </p:spTree>
    <p:extLst>
      <p:ext uri="{BB962C8B-B14F-4D97-AF65-F5344CB8AC3E}">
        <p14:creationId xmlns:p14="http://schemas.microsoft.com/office/powerpoint/2010/main" val="27777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457199" y="1198606"/>
            <a:ext cx="8217243" cy="4436076"/>
          </a:xfrm>
          <a:prstGeom prst="wedgeEllipseCallout">
            <a:avLst>
              <a:gd name="adj1" fmla="val 36544"/>
              <a:gd name="adj2" fmla="val 57569"/>
            </a:avLst>
          </a:prstGeom>
          <a:solidFill>
            <a:srgbClr val="46263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643449" y="2139371"/>
            <a:ext cx="6190734" cy="2123658"/>
          </a:xfrm>
          <a:prstGeom prst="rect">
            <a:avLst/>
          </a:prstGeom>
        </p:spPr>
        <p:txBody>
          <a:bodyPr wrap="square">
            <a:spAutoFit/>
          </a:bodyPr>
          <a:lstStyle/>
          <a:p>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Are there other HIV prevention research studies that I can join? </a:t>
            </a:r>
          </a:p>
        </p:txBody>
      </p:sp>
      <p:sp>
        <p:nvSpPr>
          <p:cNvPr id="10" name="Rectangle 9"/>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995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6284"/>
                </a:solidFill>
              </a:rPr>
              <a:t>Joining Other Research Studies</a:t>
            </a:r>
            <a:br>
              <a:rPr lang="en-US" sz="4000" b="1" dirty="0">
                <a:solidFill>
                  <a:srgbClr val="8A6284"/>
                </a:solidFill>
              </a:rPr>
            </a:br>
            <a:r>
              <a:rPr lang="en-US" sz="4000" i="1" dirty="0">
                <a:solidFill>
                  <a:srgbClr val="FF0000"/>
                </a:solidFill>
              </a:rPr>
              <a:t>[For sites with other ongoing studies:]</a:t>
            </a:r>
            <a:endParaRPr lang="en-US" sz="4000" b="1" dirty="0">
              <a:solidFill>
                <a:srgbClr val="FF0000"/>
              </a:solidFill>
            </a:endParaRPr>
          </a:p>
        </p:txBody>
      </p:sp>
      <p:sp>
        <p:nvSpPr>
          <p:cNvPr id="3" name="Content Placeholder 2"/>
          <p:cNvSpPr>
            <a:spLocks noGrp="1"/>
          </p:cNvSpPr>
          <p:nvPr>
            <p:ph idx="1"/>
          </p:nvPr>
        </p:nvSpPr>
        <p:spPr/>
        <p:txBody>
          <a:bodyPr/>
          <a:lstStyle/>
          <a:p>
            <a:pPr>
              <a:spcAft>
                <a:spcPts val="1200"/>
              </a:spcAft>
            </a:pPr>
            <a:r>
              <a:rPr lang="en-US" sz="2800" dirty="0"/>
              <a:t>There may be other HIV prevention research ongoing at this site or at research centers nearby. </a:t>
            </a:r>
          </a:p>
          <a:p>
            <a:pPr>
              <a:spcAft>
                <a:spcPts val="1200"/>
              </a:spcAft>
            </a:pPr>
            <a:r>
              <a:rPr lang="en-US" sz="2800" dirty="0"/>
              <a:t>If you are interested, we can provide you with information about this research. </a:t>
            </a:r>
          </a:p>
          <a:p>
            <a:pPr>
              <a:spcAft>
                <a:spcPts val="1200"/>
              </a:spcAft>
            </a:pPr>
            <a:r>
              <a:rPr lang="en-US" sz="2800" dirty="0"/>
              <a:t>Many studies require that you take a break between studies.  If this time has passed, and you meet other eligibility criteria, you may be able to enroll. </a:t>
            </a:r>
          </a:p>
          <a:p>
            <a:endParaRPr lang="en-US" dirty="0"/>
          </a:p>
        </p:txBody>
      </p:sp>
      <p:pic>
        <p:nvPicPr>
          <p:cNvPr id="6146" name="Picture 2" descr="Image result for HIV research"/>
          <p:cNvPicPr>
            <a:picLocks noChangeAspect="1" noChangeArrowheads="1"/>
          </p:cNvPicPr>
          <p:nvPr/>
        </p:nvPicPr>
        <p:blipFill rotWithShape="1">
          <a:blip r:embed="rId2">
            <a:extLst>
              <a:ext uri="{28A0092B-C50C-407E-A947-70E740481C1C}">
                <a14:useLocalDpi xmlns:a14="http://schemas.microsoft.com/office/drawing/2010/main" val="0"/>
              </a:ext>
            </a:extLst>
          </a:blip>
          <a:srcRect t="27916" b="32917"/>
          <a:stretch/>
        </p:blipFill>
        <p:spPr bwMode="auto">
          <a:xfrm>
            <a:off x="3957246" y="5403516"/>
            <a:ext cx="4809067" cy="125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843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A6284"/>
                </a:solidFill>
              </a:rPr>
              <a:t>Joining Other Research Studies</a:t>
            </a:r>
            <a:br>
              <a:rPr lang="en-US" b="1" dirty="0">
                <a:solidFill>
                  <a:srgbClr val="8A6284"/>
                </a:solidFill>
              </a:rPr>
            </a:br>
            <a:r>
              <a:rPr lang="en-US" sz="3600" i="1" dirty="0">
                <a:solidFill>
                  <a:srgbClr val="FF0000"/>
                </a:solidFill>
              </a:rPr>
              <a:t>[For sites </a:t>
            </a:r>
            <a:r>
              <a:rPr lang="en-US" sz="3600" i="1" u="sng" dirty="0">
                <a:solidFill>
                  <a:srgbClr val="FF0000"/>
                </a:solidFill>
              </a:rPr>
              <a:t>without</a:t>
            </a:r>
            <a:r>
              <a:rPr lang="en-US" sz="3600" i="1" dirty="0">
                <a:solidFill>
                  <a:srgbClr val="FF0000"/>
                </a:solidFill>
              </a:rPr>
              <a:t> other ongoing research]</a:t>
            </a:r>
            <a:r>
              <a:rPr lang="en-US" sz="3600" dirty="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pPr>
              <a:spcAft>
                <a:spcPts val="1200"/>
              </a:spcAft>
            </a:pPr>
            <a:r>
              <a:rPr lang="en-US" sz="2800" dirty="0"/>
              <a:t>At this time, there are no other HIV prevention studies ongoing at this site or at research centers nearby.  </a:t>
            </a:r>
          </a:p>
          <a:p>
            <a:pPr>
              <a:spcAft>
                <a:spcPts val="1200"/>
              </a:spcAft>
            </a:pPr>
            <a:r>
              <a:rPr lang="en-US" sz="2800" dirty="0"/>
              <a:t>If you are interested in participating in potential future studies, please be sure to let staff know and keep your contact information up to date.  </a:t>
            </a:r>
          </a:p>
          <a:p>
            <a:pPr>
              <a:spcAft>
                <a:spcPts val="1200"/>
              </a:spcAft>
            </a:pPr>
            <a:r>
              <a:rPr lang="en-US" sz="2800" dirty="0"/>
              <a:t>Should there be a study that you may be eligible for in the future, we will reach out to you and provide you with information about this research.</a:t>
            </a:r>
          </a:p>
          <a:p>
            <a:endParaRPr lang="en-US" dirty="0"/>
          </a:p>
        </p:txBody>
      </p:sp>
    </p:spTree>
    <p:extLst>
      <p:ext uri="{BB962C8B-B14F-4D97-AF65-F5344CB8AC3E}">
        <p14:creationId xmlns:p14="http://schemas.microsoft.com/office/powerpoint/2010/main" val="372139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457199" y="1198606"/>
            <a:ext cx="8217243" cy="4436076"/>
          </a:xfrm>
          <a:prstGeom prst="wedgeEllipseCallout">
            <a:avLst>
              <a:gd name="adj1" fmla="val -43770"/>
              <a:gd name="adj2" fmla="val 58913"/>
            </a:avLst>
          </a:prstGeom>
          <a:solidFill>
            <a:srgbClr val="84869B"/>
          </a:solidFill>
          <a:ln>
            <a:solidFill>
              <a:srgbClr val="84869B"/>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643449" y="2139371"/>
            <a:ext cx="6190734" cy="2800767"/>
          </a:xfrm>
          <a:prstGeom prst="rect">
            <a:avLst/>
          </a:prstGeom>
        </p:spPr>
        <p:txBody>
          <a:bodyPr wrap="square">
            <a:spAutoFit/>
          </a:bodyPr>
          <a:lstStyle/>
          <a:p>
            <a:r>
              <a:rPr lang="en-US" sz="4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are demonstration projects and can I participate in them or in future ring studies? </a:t>
            </a:r>
          </a:p>
        </p:txBody>
      </p:sp>
      <p:sp>
        <p:nvSpPr>
          <p:cNvPr id="10" name="Rectangle 9"/>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776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199" y="1683328"/>
            <a:ext cx="8376558" cy="478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spcAft>
                <a:spcPts val="1200"/>
              </a:spcAft>
            </a:pPr>
            <a:r>
              <a:rPr lang="en-US" dirty="0"/>
              <a:t>Demonstration projects look at how new interventions are working in more real-world settings and may be planned if the ring is approved in the future.</a:t>
            </a:r>
          </a:p>
          <a:p>
            <a:pPr defTabSz="914400">
              <a:spcAft>
                <a:spcPts val="1200"/>
              </a:spcAft>
            </a:pPr>
            <a:r>
              <a:rPr lang="en-US" dirty="0"/>
              <a:t>Each new study or demonstration project will have its own rules about who can participate.  If you want to know about future studies, be sure to let us know and keep your contact information updated.</a:t>
            </a:r>
          </a:p>
          <a:p>
            <a:pPr marL="0" indent="0" defTabSz="914400">
              <a:buFont typeface="Arial" charset="0"/>
              <a:buNone/>
            </a:pPr>
            <a:endParaRPr lang="en-US" dirty="0"/>
          </a:p>
        </p:txBody>
      </p:sp>
      <p:sp>
        <p:nvSpPr>
          <p:cNvPr id="3" name="Title 2"/>
          <p:cNvSpPr>
            <a:spLocks noGrp="1"/>
          </p:cNvSpPr>
          <p:nvPr>
            <p:ph type="title"/>
          </p:nvPr>
        </p:nvSpPr>
        <p:spPr/>
        <p:txBody>
          <a:bodyPr/>
          <a:lstStyle/>
          <a:p>
            <a:r>
              <a:rPr lang="en-US" dirty="0"/>
              <a:t>Demonstration Projects</a:t>
            </a:r>
          </a:p>
        </p:txBody>
      </p:sp>
    </p:spTree>
    <p:extLst>
      <p:ext uri="{BB962C8B-B14F-4D97-AF65-F5344CB8AC3E}">
        <p14:creationId xmlns:p14="http://schemas.microsoft.com/office/powerpoint/2010/main" val="2309075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41652"/>
              <a:gd name="adj2" fmla="val 57311"/>
            </a:avLst>
          </a:prstGeom>
          <a:solidFill>
            <a:srgbClr val="4E5D7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309322" y="2190435"/>
            <a:ext cx="6949440" cy="1938992"/>
          </a:xfrm>
          <a:prstGeom prst="rect">
            <a:avLst/>
          </a:prstGeom>
        </p:spPr>
        <p:txBody>
          <a:bodyPr wrap="square">
            <a:spAutoFit/>
          </a:bodyPr>
          <a:lstStyle/>
          <a:p>
            <a:r>
              <a:rPr lang="en-US" sz="6000" b="1" i="1" dirty="0">
                <a:solidFill>
                  <a:schemeClr val="bg1"/>
                </a:solidFill>
              </a:rPr>
              <a:t>When will HOPE results be available?</a:t>
            </a:r>
            <a:endParaRPr lang="en-US" sz="6000" i="1" dirty="0">
              <a:solidFill>
                <a:schemeClr val="bg1"/>
              </a:solidFill>
            </a:endParaRP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70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A6284"/>
                </a:solidFill>
              </a:rPr>
              <a:t>HOPE Results</a:t>
            </a:r>
          </a:p>
        </p:txBody>
      </p:sp>
      <p:sp>
        <p:nvSpPr>
          <p:cNvPr id="3" name="Content Placeholder 2"/>
          <p:cNvSpPr>
            <a:spLocks noGrp="1"/>
          </p:cNvSpPr>
          <p:nvPr>
            <p:ph idx="1"/>
          </p:nvPr>
        </p:nvSpPr>
        <p:spPr>
          <a:xfrm>
            <a:off x="435371" y="1714500"/>
            <a:ext cx="8229600" cy="4785232"/>
          </a:xfrm>
        </p:spPr>
        <p:txBody>
          <a:bodyPr/>
          <a:lstStyle/>
          <a:p>
            <a:pPr>
              <a:spcAft>
                <a:spcPts val="1200"/>
              </a:spcAft>
            </a:pPr>
            <a:r>
              <a:rPr lang="en-US" sz="2800" dirty="0"/>
              <a:t>All HOPE study visits will be completed by the end of September 2018.  </a:t>
            </a:r>
          </a:p>
          <a:p>
            <a:pPr>
              <a:spcAft>
                <a:spcPts val="1200"/>
              </a:spcAft>
            </a:pPr>
            <a:r>
              <a:rPr lang="en-US" sz="2800" dirty="0"/>
              <a:t>Results from HOPE should be available about 6 months later, </a:t>
            </a:r>
            <a:r>
              <a:rPr lang="en-US" sz="2800" b="1" dirty="0"/>
              <a:t>in the first half of 2019</a:t>
            </a:r>
            <a:r>
              <a:rPr lang="en-US" sz="2800" dirty="0"/>
              <a:t>.  </a:t>
            </a:r>
          </a:p>
          <a:p>
            <a:pPr>
              <a:spcAft>
                <a:spcPts val="1200"/>
              </a:spcAft>
            </a:pPr>
            <a:r>
              <a:rPr lang="en-US" sz="2800" dirty="0"/>
              <a:t>As soon as results are available, we will reach out to HOPE participants to share information. Please be sure that your contact information is up to date with study staff.</a:t>
            </a:r>
          </a:p>
          <a:p>
            <a:pPr marL="0" indent="0">
              <a:buNone/>
            </a:pPr>
            <a:endParaRPr lang="en-US" dirty="0"/>
          </a:p>
        </p:txBody>
      </p:sp>
      <p:pic>
        <p:nvPicPr>
          <p:cNvPr id="4" name="Picture 4" descr="This set contains 35 round icons, mostly in blue and yellow colors, for every kind of communication: cell phone, phone, smartphone, mail, email, chat, internet, and more. Use it in websites, or printed material for contact information. High quality JPG included. Under Commons 4.0. Attribution License.: "/>
          <p:cNvPicPr>
            <a:picLocks noChangeAspect="1" noChangeArrowheads="1"/>
          </p:cNvPicPr>
          <p:nvPr/>
        </p:nvPicPr>
        <p:blipFill rotWithShape="1">
          <a:blip r:embed="rId2">
            <a:extLst>
              <a:ext uri="{28A0092B-C50C-407E-A947-70E740481C1C}">
                <a14:useLocalDpi xmlns:a14="http://schemas.microsoft.com/office/drawing/2010/main" val="0"/>
              </a:ext>
            </a:extLst>
          </a:blip>
          <a:srcRect l="8951" t="17795" r="73271" b="70000"/>
          <a:stretch/>
        </p:blipFill>
        <p:spPr bwMode="auto">
          <a:xfrm>
            <a:off x="2961145" y="5776008"/>
            <a:ext cx="838200" cy="7440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is set contains 35 round icons, mostly in blue and yellow colors, for every kind of communication: cell phone, phone, smartphone, mail, email, chat, internet, and more. Use it in websites, or printed material for contact information. High quality JPG included. Under Commons 4.0. Attribution License.: "/>
          <p:cNvPicPr>
            <a:picLocks noChangeAspect="1" noChangeArrowheads="1"/>
          </p:cNvPicPr>
          <p:nvPr/>
        </p:nvPicPr>
        <p:blipFill rotWithShape="1">
          <a:blip r:embed="rId2">
            <a:extLst>
              <a:ext uri="{28A0092B-C50C-407E-A947-70E740481C1C}">
                <a14:useLocalDpi xmlns:a14="http://schemas.microsoft.com/office/drawing/2010/main" val="0"/>
              </a:ext>
            </a:extLst>
          </a:blip>
          <a:srcRect l="57030" t="41250" r="25656" b="46250"/>
          <a:stretch/>
        </p:blipFill>
        <p:spPr bwMode="auto">
          <a:xfrm>
            <a:off x="5279658" y="5779818"/>
            <a:ext cx="816342"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is set contains 35 round icons, mostly in blue and yellow colors, for every kind of communication: cell phone, phone, smartphone, mail, email, chat, internet, and more. Use it in websites, or printed material for contact information. High quality JPG included. Under Commons 4.0. Attribution License.: "/>
          <p:cNvPicPr>
            <a:picLocks noChangeAspect="1" noChangeArrowheads="1"/>
          </p:cNvPicPr>
          <p:nvPr/>
        </p:nvPicPr>
        <p:blipFill rotWithShape="1">
          <a:blip r:embed="rId2">
            <a:extLst>
              <a:ext uri="{28A0092B-C50C-407E-A947-70E740481C1C}">
                <a14:useLocalDpi xmlns:a14="http://schemas.microsoft.com/office/drawing/2010/main" val="0"/>
              </a:ext>
            </a:extLst>
          </a:blip>
          <a:srcRect l="8951" t="5000" r="73271" b="82392"/>
          <a:stretch/>
        </p:blipFill>
        <p:spPr bwMode="auto">
          <a:xfrm>
            <a:off x="4131071" y="5773252"/>
            <a:ext cx="838200" cy="76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70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solidFill>
                  <a:srgbClr val="8A6284"/>
                </a:solidFill>
              </a:rPr>
              <a:t>What the HOPE Study Contributes &amp; Next Steps for the Dapivirine Ring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071257"/>
            <a:ext cx="3657600" cy="2438400"/>
          </a:xfrm>
          <a:prstGeom prst="rect">
            <a:avLst/>
          </a:prstGeom>
        </p:spPr>
      </p:pic>
    </p:spTree>
    <p:extLst>
      <p:ext uri="{BB962C8B-B14F-4D97-AF65-F5344CB8AC3E}">
        <p14:creationId xmlns:p14="http://schemas.microsoft.com/office/powerpoint/2010/main" val="165717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8A6284"/>
                </a:solidFill>
              </a:rPr>
              <a:t>Women Need Options for HIV Prevention</a:t>
            </a:r>
          </a:p>
        </p:txBody>
      </p:sp>
      <p:sp>
        <p:nvSpPr>
          <p:cNvPr id="3" name="Content Placeholder 2"/>
          <p:cNvSpPr>
            <a:spLocks noGrp="1"/>
          </p:cNvSpPr>
          <p:nvPr>
            <p:ph sz="half" idx="1"/>
          </p:nvPr>
        </p:nvSpPr>
        <p:spPr>
          <a:xfrm>
            <a:off x="554053" y="1639958"/>
            <a:ext cx="8343901" cy="3983436"/>
          </a:xfrm>
        </p:spPr>
        <p:txBody>
          <a:bodyPr/>
          <a:lstStyle/>
          <a:p>
            <a:r>
              <a:rPr lang="en-US" dirty="0"/>
              <a:t>Women in Africa, especially young women, have been among the most impacted by HIV. </a:t>
            </a:r>
          </a:p>
          <a:p>
            <a:r>
              <a:rPr lang="en-US" dirty="0"/>
              <a:t>They desperately need options in HIV prevention that are </a:t>
            </a:r>
            <a:r>
              <a:rPr lang="en-US" b="1" dirty="0">
                <a:solidFill>
                  <a:srgbClr val="8A6284"/>
                </a:solidFill>
              </a:rPr>
              <a:t>safe,</a:t>
            </a:r>
            <a:r>
              <a:rPr lang="en-US" b="1" dirty="0">
                <a:solidFill>
                  <a:srgbClr val="740074"/>
                </a:solidFill>
              </a:rPr>
              <a:t> </a:t>
            </a:r>
            <a:r>
              <a:rPr lang="en-US" b="1" dirty="0">
                <a:solidFill>
                  <a:srgbClr val="8A6284"/>
                </a:solidFill>
              </a:rPr>
              <a:t>effective,</a:t>
            </a:r>
            <a:r>
              <a:rPr lang="en-US" b="1" dirty="0">
                <a:solidFill>
                  <a:srgbClr val="740074"/>
                </a:solidFill>
              </a:rPr>
              <a:t> </a:t>
            </a:r>
            <a:r>
              <a:rPr lang="en-US" dirty="0"/>
              <a:t>and</a:t>
            </a:r>
            <a:r>
              <a:rPr lang="en-US" b="1" dirty="0">
                <a:solidFill>
                  <a:srgbClr val="740074"/>
                </a:solidFill>
              </a:rPr>
              <a:t> </a:t>
            </a:r>
            <a:r>
              <a:rPr lang="en-US" b="1" dirty="0">
                <a:solidFill>
                  <a:srgbClr val="8A6284"/>
                </a:solidFill>
              </a:rPr>
              <a:t>acceptable.</a:t>
            </a:r>
            <a:r>
              <a:rPr lang="en-US" b="1" dirty="0">
                <a:solidFill>
                  <a:srgbClr val="740074"/>
                </a:solidFill>
              </a:rPr>
              <a:t> </a:t>
            </a:r>
          </a:p>
          <a:p>
            <a:r>
              <a:rPr lang="en-US" dirty="0"/>
              <a:t>ASPIRE and The Ring Study have helped advance women’s options for HIV prevention, and could lead to approval of the </a:t>
            </a:r>
            <a:r>
              <a:rPr lang="en-US" dirty="0" err="1"/>
              <a:t>dapivirine</a:t>
            </a:r>
            <a:r>
              <a:rPr lang="en-US" dirty="0"/>
              <a:t> ring. </a:t>
            </a:r>
          </a:p>
          <a:p>
            <a:endParaRPr lang="en-US" dirty="0"/>
          </a:p>
          <a:p>
            <a:pPr marL="0" indent="0">
              <a:buNone/>
            </a:pPr>
            <a:endParaRPr lang="en-US" sz="2400" dirty="0"/>
          </a:p>
        </p:txBody>
      </p:sp>
      <p:grpSp>
        <p:nvGrpSpPr>
          <p:cNvPr id="18" name="Group 17"/>
          <p:cNvGrpSpPr/>
          <p:nvPr/>
        </p:nvGrpSpPr>
        <p:grpSpPr>
          <a:xfrm>
            <a:off x="2502166" y="5178644"/>
            <a:ext cx="4447673" cy="1334140"/>
            <a:chOff x="1317344" y="2064551"/>
            <a:chExt cx="4447673" cy="1334140"/>
          </a:xfrm>
        </p:grpSpPr>
        <p:sp>
          <p:nvSpPr>
            <p:cNvPr id="19" name="Text Box 10"/>
            <p:cNvSpPr txBox="1">
              <a:spLocks noChangeArrowheads="1"/>
            </p:cNvSpPr>
            <p:nvPr/>
          </p:nvSpPr>
          <p:spPr bwMode="auto">
            <a:xfrm>
              <a:off x="2444357" y="3122868"/>
              <a:ext cx="1109663" cy="253879"/>
            </a:xfrm>
            <a:prstGeom prst="rect">
              <a:avLst/>
            </a:prstGeom>
            <a:noFill/>
            <a:ln w="9525">
              <a:noFill/>
              <a:miter lim="800000"/>
              <a:headEnd/>
              <a:tailEnd/>
            </a:ln>
          </p:spPr>
          <p:txBody>
            <a:bodyPr lIns="68544" tIns="34272" rIns="68544" bIns="34272">
              <a:spAutoFit/>
            </a:bodyPr>
            <a:lstStyle/>
            <a:p>
              <a:pPr algn="ctr" eaLnBrk="0" fontAlgn="base" hangingPunct="0">
                <a:spcBef>
                  <a:spcPct val="0"/>
                </a:spcBef>
                <a:spcAft>
                  <a:spcPct val="0"/>
                </a:spcAft>
                <a:defRPr/>
              </a:pPr>
              <a:r>
                <a:rPr lang="en-US" sz="1200" b="1" dirty="0">
                  <a:solidFill>
                    <a:srgbClr val="000000"/>
                  </a:solidFill>
                  <a:latin typeface="Arial"/>
                  <a:cs typeface="Arial" charset="0"/>
                </a:rPr>
                <a:t>Vaginal ring</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344" y="2087936"/>
              <a:ext cx="1066800" cy="1066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10"/>
            <p:cNvSpPr txBox="1">
              <a:spLocks noChangeArrowheads="1"/>
            </p:cNvSpPr>
            <p:nvPr/>
          </p:nvSpPr>
          <p:spPr bwMode="auto">
            <a:xfrm>
              <a:off x="1328471" y="3136020"/>
              <a:ext cx="1044548" cy="253879"/>
            </a:xfrm>
            <a:prstGeom prst="rect">
              <a:avLst/>
            </a:prstGeom>
            <a:noFill/>
            <a:ln w="9525">
              <a:noFill/>
              <a:miter lim="800000"/>
              <a:headEnd/>
              <a:tailEnd/>
            </a:ln>
          </p:spPr>
          <p:txBody>
            <a:bodyPr wrap="square" lIns="68544" tIns="34272" rIns="68544" bIns="34272">
              <a:spAutoFit/>
            </a:bodyPr>
            <a:lstStyle/>
            <a:p>
              <a:pPr algn="ctr" eaLnBrk="0" fontAlgn="base" hangingPunct="0">
                <a:spcBef>
                  <a:spcPct val="0"/>
                </a:spcBef>
                <a:spcAft>
                  <a:spcPct val="0"/>
                </a:spcAft>
                <a:defRPr/>
              </a:pPr>
              <a:r>
                <a:rPr lang="en-US" sz="1200" b="1" dirty="0">
                  <a:solidFill>
                    <a:srgbClr val="000000"/>
                  </a:solidFill>
                  <a:latin typeface="Arial"/>
                  <a:cs typeface="Arial" charset="0"/>
                </a:rPr>
                <a:t>Vaccine</a:t>
              </a:r>
            </a:p>
          </p:txBody>
        </p:sp>
        <p:pic>
          <p:nvPicPr>
            <p:cNvPr id="24" name="Picture 4" descr="http://t3.gstatic.com/images?q=tbn:ANd9GcTWFrgmePHjWz8L_DdTQEup_X7mUj2l534cz73fiVdtsc5a6lz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655" y="2064551"/>
              <a:ext cx="947177" cy="107810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 Box 10"/>
            <p:cNvSpPr txBox="1">
              <a:spLocks noChangeArrowheads="1"/>
            </p:cNvSpPr>
            <p:nvPr/>
          </p:nvSpPr>
          <p:spPr bwMode="auto">
            <a:xfrm>
              <a:off x="4769654" y="3116956"/>
              <a:ext cx="995363" cy="253879"/>
            </a:xfrm>
            <a:prstGeom prst="rect">
              <a:avLst/>
            </a:prstGeom>
            <a:noFill/>
            <a:ln w="9525">
              <a:noFill/>
              <a:miter lim="800000"/>
              <a:headEnd/>
              <a:tailEnd/>
            </a:ln>
          </p:spPr>
          <p:txBody>
            <a:bodyPr wrap="square" lIns="68544" tIns="34272" rIns="68544" bIns="34272">
              <a:spAutoFit/>
            </a:bodyPr>
            <a:lstStyle/>
            <a:p>
              <a:pPr algn="ctr" eaLnBrk="0" fontAlgn="base" hangingPunct="0">
                <a:spcBef>
                  <a:spcPct val="0"/>
                </a:spcBef>
                <a:spcAft>
                  <a:spcPct val="0"/>
                </a:spcAft>
                <a:defRPr/>
              </a:pPr>
              <a:r>
                <a:rPr lang="en-US" sz="1200" b="1" dirty="0">
                  <a:solidFill>
                    <a:srgbClr val="000000"/>
                  </a:solidFill>
                  <a:latin typeface="Arial"/>
                  <a:cs typeface="Arial" charset="0"/>
                </a:rPr>
                <a:t>Injectable</a:t>
              </a:r>
            </a:p>
          </p:txBody>
        </p:sp>
        <p:pic>
          <p:nvPicPr>
            <p:cNvPr id="26" name="Picture 2" descr="http://betablog.org/wp-content/uploads/2013/06/BluePillsCR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3109" y="2085668"/>
              <a:ext cx="1038167" cy="1069069"/>
            </a:xfrm>
            <a:prstGeom prst="rect">
              <a:avLst/>
            </a:prstGeom>
            <a:noFill/>
            <a:ln w="3175">
              <a:solidFill>
                <a:srgbClr val="336699"/>
              </a:solidFill>
            </a:ln>
            <a:extLst>
              <a:ext uri="{909E8E84-426E-40DD-AFC4-6F175D3DCCD1}">
                <a14:hiddenFill xmlns:a14="http://schemas.microsoft.com/office/drawing/2010/main">
                  <a:solidFill>
                    <a:srgbClr val="FFFFFF"/>
                  </a:solidFill>
                </a14:hiddenFill>
              </a:ext>
            </a:extLst>
          </p:spPr>
        </p:pic>
        <p:sp>
          <p:nvSpPr>
            <p:cNvPr id="27" name="Text Box 10"/>
            <p:cNvSpPr txBox="1">
              <a:spLocks noChangeArrowheads="1"/>
            </p:cNvSpPr>
            <p:nvPr/>
          </p:nvSpPr>
          <p:spPr bwMode="auto">
            <a:xfrm>
              <a:off x="3643105" y="3144812"/>
              <a:ext cx="1028643" cy="253879"/>
            </a:xfrm>
            <a:prstGeom prst="rect">
              <a:avLst/>
            </a:prstGeom>
            <a:noFill/>
            <a:ln w="9525">
              <a:noFill/>
              <a:miter lim="800000"/>
              <a:headEnd/>
              <a:tailEnd/>
            </a:ln>
          </p:spPr>
          <p:txBody>
            <a:bodyPr wrap="square" lIns="68544" tIns="34272" rIns="68544" bIns="34272">
              <a:spAutoFit/>
            </a:bodyPr>
            <a:lstStyle/>
            <a:p>
              <a:pPr algn="ctr" eaLnBrk="0" fontAlgn="base" hangingPunct="0">
                <a:spcBef>
                  <a:spcPct val="0"/>
                </a:spcBef>
                <a:spcAft>
                  <a:spcPct val="0"/>
                </a:spcAft>
                <a:defRPr/>
              </a:pPr>
              <a:r>
                <a:rPr lang="en-US" sz="1200" b="1" dirty="0">
                  <a:solidFill>
                    <a:srgbClr val="000000"/>
                  </a:solidFill>
                  <a:latin typeface="Arial"/>
                  <a:cs typeface="Arial" charset="0"/>
                </a:rPr>
                <a:t>Oral PrEP</a:t>
              </a:r>
            </a:p>
          </p:txBody>
        </p:sp>
        <p:pic>
          <p:nvPicPr>
            <p:cNvPr id="28" name="Picture 5" descr="r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9447" y="2095823"/>
              <a:ext cx="1055732" cy="10421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643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A6284"/>
                </a:solidFill>
              </a:rPr>
              <a:t>HOPE Study Duration</a:t>
            </a:r>
          </a:p>
        </p:txBody>
      </p:sp>
      <p:sp>
        <p:nvSpPr>
          <p:cNvPr id="3" name="Content Placeholder 2"/>
          <p:cNvSpPr>
            <a:spLocks noGrp="1"/>
          </p:cNvSpPr>
          <p:nvPr>
            <p:ph idx="1"/>
          </p:nvPr>
        </p:nvSpPr>
        <p:spPr>
          <a:xfrm>
            <a:off x="457200" y="1703650"/>
            <a:ext cx="8229600" cy="4785232"/>
          </a:xfrm>
        </p:spPr>
        <p:txBody>
          <a:bodyPr/>
          <a:lstStyle/>
          <a:p>
            <a:pPr marL="285737" indent="-285737" defTabSz="914377">
              <a:buClr>
                <a:prstClr val="black"/>
              </a:buClr>
              <a:buSzPct val="100000"/>
              <a:buFont typeface="Arial" panose="020B0604020202020204" pitchFamily="34" charset="0"/>
              <a:buChar char="•"/>
              <a:defRPr/>
            </a:pPr>
            <a:r>
              <a:rPr lang="en-US" sz="2400" dirty="0"/>
              <a:t>The HOPE study was designed so that all women who enroll participate for the same amount of time - </a:t>
            </a:r>
            <a:r>
              <a:rPr lang="en-US" sz="2400" b="1" dirty="0"/>
              <a:t>about one year</a:t>
            </a:r>
            <a:r>
              <a:rPr lang="en-US" sz="2400" dirty="0"/>
              <a:t>.</a:t>
            </a:r>
          </a:p>
          <a:p>
            <a:pPr marL="0" indent="0" defTabSz="914377">
              <a:buClr>
                <a:prstClr val="black"/>
              </a:buClr>
              <a:buSzPct val="100000"/>
              <a:buNone/>
              <a:defRPr/>
            </a:pPr>
            <a:endParaRPr lang="en-US" altLang="en-US" sz="2400" dirty="0">
              <a:solidFill>
                <a:prstClr val="black"/>
              </a:solidFill>
              <a:ea typeface="MS PGothic" pitchFamily="34" charset="-128"/>
            </a:endParaRPr>
          </a:p>
          <a:p>
            <a:pPr marL="285737" indent="-285737" defTabSz="914377">
              <a:buClr>
                <a:prstClr val="black"/>
              </a:buClr>
              <a:buSzPct val="100000"/>
              <a:buFont typeface="Arial" panose="020B0604020202020204" pitchFamily="34" charset="0"/>
              <a:buChar char="•"/>
              <a:defRPr/>
            </a:pPr>
            <a:endParaRPr lang="en-US" altLang="en-US" sz="2400" dirty="0">
              <a:solidFill>
                <a:prstClr val="black"/>
              </a:solidFill>
              <a:ea typeface="MS PGothic" pitchFamily="34" charset="-128"/>
            </a:endParaRPr>
          </a:p>
          <a:p>
            <a:pPr marL="285737" indent="-285737" defTabSz="914377">
              <a:buClr>
                <a:prstClr val="black"/>
              </a:buClr>
              <a:buSzPct val="100000"/>
              <a:buFont typeface="Arial" panose="020B0604020202020204" pitchFamily="34" charset="0"/>
              <a:buChar char="•"/>
              <a:defRPr/>
            </a:pPr>
            <a:endParaRPr lang="en-US" altLang="en-US" sz="2400" dirty="0">
              <a:solidFill>
                <a:prstClr val="black"/>
              </a:solidFill>
              <a:ea typeface="MS PGothic" pitchFamily="34" charset="-128"/>
            </a:endParaRPr>
          </a:p>
          <a:p>
            <a:pPr marL="285737" indent="-285737" defTabSz="914377">
              <a:buClr>
                <a:prstClr val="black"/>
              </a:buClr>
              <a:buSzPct val="100000"/>
              <a:buFont typeface="Arial" panose="020B0604020202020204" pitchFamily="34" charset="0"/>
              <a:buChar char="•"/>
              <a:defRPr/>
            </a:pPr>
            <a:endParaRPr lang="en-US" altLang="en-US" sz="2400" dirty="0">
              <a:solidFill>
                <a:prstClr val="black"/>
              </a:solidFill>
              <a:ea typeface="MS PGothic" pitchFamily="34" charset="-128"/>
            </a:endParaRPr>
          </a:p>
          <a:p>
            <a:pPr marL="0" indent="0" defTabSz="914377">
              <a:buClr>
                <a:prstClr val="black"/>
              </a:buClr>
              <a:buSzPct val="100000"/>
              <a:buNone/>
              <a:defRPr/>
            </a:pPr>
            <a:endParaRPr lang="en-US" altLang="en-US" sz="2400" dirty="0">
              <a:solidFill>
                <a:prstClr val="black"/>
              </a:solidFill>
              <a:ea typeface="MS PGothic" pitchFamily="34" charset="-128"/>
            </a:endParaRPr>
          </a:p>
        </p:txBody>
      </p:sp>
      <p:graphicFrame>
        <p:nvGraphicFramePr>
          <p:cNvPr id="4" name="Content Placeholder 3"/>
          <p:cNvGraphicFramePr>
            <a:graphicFrameLocks/>
          </p:cNvGraphicFramePr>
          <p:nvPr>
            <p:extLst>
              <p:ext uri="{D42A27DB-BD31-4B8C-83A1-F6EECF244321}">
                <p14:modId xmlns:p14="http://schemas.microsoft.com/office/powerpoint/2010/main" val="2787738930"/>
              </p:ext>
            </p:extLst>
          </p:nvPr>
        </p:nvGraphicFramePr>
        <p:xfrm>
          <a:off x="552376" y="3669954"/>
          <a:ext cx="8226681" cy="2144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457200" y="2718490"/>
            <a:ext cx="7611762" cy="1556948"/>
            <a:chOff x="457200" y="2718490"/>
            <a:chExt cx="7611762" cy="1556948"/>
          </a:xfrm>
          <a:solidFill>
            <a:srgbClr val="47273C"/>
          </a:solidFill>
        </p:grpSpPr>
        <p:sp>
          <p:nvSpPr>
            <p:cNvPr id="6" name="Arrow: Down 5"/>
            <p:cNvSpPr/>
            <p:nvPr/>
          </p:nvSpPr>
          <p:spPr>
            <a:xfrm>
              <a:off x="7154562" y="3422817"/>
              <a:ext cx="617838" cy="852621"/>
            </a:xfrm>
            <a:prstGeom prst="downArrow">
              <a:avLst>
                <a:gd name="adj1" fmla="val 3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p:cNvSpPr/>
            <p:nvPr/>
          </p:nvSpPr>
          <p:spPr>
            <a:xfrm>
              <a:off x="457200" y="2718490"/>
              <a:ext cx="7611762" cy="9020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dirty="0">
                  <a:solidFill>
                    <a:schemeClr val="bg1"/>
                  </a:solidFill>
                  <a:ea typeface="MS PGothic" pitchFamily="34" charset="-128"/>
                </a:rPr>
                <a:t>At the Month 12 visit, participants will have their product use end visit (PUEV) and dapivirine ring use will stop</a:t>
              </a:r>
            </a:p>
          </p:txBody>
        </p:sp>
      </p:grpSp>
      <p:grpSp>
        <p:nvGrpSpPr>
          <p:cNvPr id="16" name="Group 15"/>
          <p:cNvGrpSpPr/>
          <p:nvPr/>
        </p:nvGrpSpPr>
        <p:grpSpPr>
          <a:xfrm>
            <a:off x="1143000" y="5181666"/>
            <a:ext cx="7543800" cy="1556951"/>
            <a:chOff x="1143000" y="5181666"/>
            <a:chExt cx="7543800" cy="1556951"/>
          </a:xfrm>
          <a:solidFill>
            <a:srgbClr val="84869B"/>
          </a:solidFill>
        </p:grpSpPr>
        <p:sp>
          <p:nvSpPr>
            <p:cNvPr id="13" name="Rectangle: Rounded Corners 12"/>
            <p:cNvSpPr/>
            <p:nvPr/>
          </p:nvSpPr>
          <p:spPr>
            <a:xfrm>
              <a:off x="1143000" y="5836578"/>
              <a:ext cx="7543800" cy="9020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en-US" sz="2400" dirty="0">
                  <a:solidFill>
                    <a:schemeClr val="bg1"/>
                  </a:solidFill>
                  <a:ea typeface="MS PGothic" pitchFamily="34" charset="-128"/>
                </a:rPr>
                <a:t>Participants will have one additional month of follow-up (without the ring), and then exit from HOPE at Month 13</a:t>
              </a:r>
            </a:p>
          </p:txBody>
        </p:sp>
        <p:sp>
          <p:nvSpPr>
            <p:cNvPr id="14" name="Arrow: Down 13"/>
            <p:cNvSpPr/>
            <p:nvPr/>
          </p:nvSpPr>
          <p:spPr>
            <a:xfrm rot="10800000">
              <a:off x="8068962" y="5181666"/>
              <a:ext cx="617838" cy="889693"/>
            </a:xfrm>
            <a:prstGeom prst="downArrow">
              <a:avLst>
                <a:gd name="adj1" fmla="val 3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635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6284"/>
                </a:solidFill>
              </a:rPr>
              <a:t>What HOPE Contributes</a:t>
            </a:r>
          </a:p>
        </p:txBody>
      </p:sp>
      <p:sp>
        <p:nvSpPr>
          <p:cNvPr id="3" name="Content Placeholder 2"/>
          <p:cNvSpPr>
            <a:spLocks noGrp="1"/>
          </p:cNvSpPr>
          <p:nvPr>
            <p:ph idx="1"/>
          </p:nvPr>
        </p:nvSpPr>
        <p:spPr>
          <a:xfrm>
            <a:off x="440871" y="1747161"/>
            <a:ext cx="8229600" cy="4785232"/>
          </a:xfrm>
        </p:spPr>
        <p:txBody>
          <a:bodyPr/>
          <a:lstStyle/>
          <a:p>
            <a:pPr marL="0" indent="0">
              <a:buNone/>
            </a:pPr>
            <a:r>
              <a:rPr lang="en-US" sz="2800" dirty="0"/>
              <a:t>In HOPE, we are learning more about:</a:t>
            </a:r>
          </a:p>
          <a:p>
            <a:r>
              <a:rPr lang="en-US" sz="2800" dirty="0"/>
              <a:t>Safety of the ring</a:t>
            </a:r>
          </a:p>
          <a:p>
            <a:r>
              <a:rPr lang="en-US" sz="2800" dirty="0"/>
              <a:t>How women use the ring knowing that it can help reduce their risk of acquiring HIV</a:t>
            </a:r>
          </a:p>
          <a:p>
            <a:r>
              <a:rPr lang="en-US" sz="2800" dirty="0"/>
              <a:t>How good the ring is at preventing HIV, </a:t>
            </a:r>
            <a:r>
              <a:rPr lang="en-US" sz="2800" u="sng" dirty="0"/>
              <a:t>especially when used with higher adherence</a:t>
            </a:r>
          </a:p>
          <a:p>
            <a:r>
              <a:rPr lang="en-US" sz="2800" dirty="0"/>
              <a:t>Reasons women decline HOPE participation or use of the ring</a:t>
            </a:r>
          </a:p>
          <a:p>
            <a:r>
              <a:rPr lang="en-US" sz="2800" dirty="0"/>
              <a:t>Real-life considerations for ring use</a:t>
            </a:r>
          </a:p>
          <a:p>
            <a:pPr lvl="1"/>
            <a:endParaRPr lang="en-US" dirty="0"/>
          </a:p>
          <a:p>
            <a:pPr lvl="1"/>
            <a:endParaRPr lang="en-US" dirty="0"/>
          </a:p>
          <a:p>
            <a:endParaRPr lang="en-US" dirty="0"/>
          </a:p>
        </p:txBody>
      </p:sp>
      <p:pic>
        <p:nvPicPr>
          <p:cNvPr id="4"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7575" y="1747161"/>
            <a:ext cx="2367993" cy="84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0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42635"/>
              <a:gd name="adj2" fmla="val 56574"/>
            </a:avLst>
          </a:prstGeom>
          <a:solidFill>
            <a:srgbClr val="886384"/>
          </a:solidFill>
          <a:ln>
            <a:solidFill>
              <a:srgbClr val="8A6284"/>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15716" y="2370298"/>
            <a:ext cx="6808478" cy="1569660"/>
          </a:xfrm>
          <a:prstGeom prst="rect">
            <a:avLst/>
          </a:prstGeom>
        </p:spPr>
        <p:txBody>
          <a:bodyPr wrap="square">
            <a:spAutoFit/>
          </a:bodyPr>
          <a:lstStyle/>
          <a:p>
            <a:r>
              <a:rPr lang="en-US" sz="4800" b="1" i="1" dirty="0">
                <a:solidFill>
                  <a:schemeClr val="bg1"/>
                </a:solidFill>
              </a:rPr>
              <a:t>What can you tell us about the DREAM study?</a:t>
            </a: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36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199" y="1844567"/>
            <a:ext cx="8376558" cy="477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DREAM is the sister study of HOPE with former participants from The Ring Study in Uganda and South Africa.</a:t>
            </a:r>
          </a:p>
          <a:p>
            <a:pPr defTabSz="914400"/>
            <a:r>
              <a:rPr lang="en-US" dirty="0"/>
              <a:t>DREAM was designed to provide participants with access to the ring for one </a:t>
            </a:r>
            <a:r>
              <a:rPr lang="en-US" dirty="0"/>
              <a:t>year, with an option to continue for longer.</a:t>
            </a:r>
          </a:p>
        </p:txBody>
      </p:sp>
      <p:sp>
        <p:nvSpPr>
          <p:cNvPr id="3" name="Title 2"/>
          <p:cNvSpPr>
            <a:spLocks noGrp="1"/>
          </p:cNvSpPr>
          <p:nvPr>
            <p:ph type="title"/>
          </p:nvPr>
        </p:nvSpPr>
        <p:spPr/>
        <p:txBody>
          <a:bodyPr/>
          <a:lstStyle/>
          <a:p>
            <a:r>
              <a:rPr lang="en-US" dirty="0"/>
              <a:t>The DREAM Study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848" y="4757233"/>
            <a:ext cx="2248299" cy="1858288"/>
          </a:xfrm>
          <a:prstGeom prst="rect">
            <a:avLst/>
          </a:prstGeom>
        </p:spPr>
      </p:pic>
    </p:spTree>
    <p:extLst>
      <p:ext uri="{BB962C8B-B14F-4D97-AF65-F5344CB8AC3E}">
        <p14:creationId xmlns:p14="http://schemas.microsoft.com/office/powerpoint/2010/main" val="3281707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46514"/>
              <a:gd name="adj2" fmla="val 58219"/>
            </a:avLst>
          </a:prstGeom>
          <a:solidFill>
            <a:srgbClr val="4E5E79"/>
          </a:solidFill>
          <a:ln>
            <a:solidFill>
              <a:srgbClr val="4E5E79"/>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15715" y="2370298"/>
            <a:ext cx="7116221" cy="1569660"/>
          </a:xfrm>
          <a:prstGeom prst="rect">
            <a:avLst/>
          </a:prstGeom>
        </p:spPr>
        <p:txBody>
          <a:bodyPr wrap="square">
            <a:spAutoFit/>
          </a:bodyPr>
          <a:lstStyle/>
          <a:p>
            <a:r>
              <a:rPr lang="en-US" sz="4800" b="1" i="1" dirty="0">
                <a:solidFill>
                  <a:schemeClr val="bg1"/>
                </a:solidFill>
              </a:rPr>
              <a:t>Are you planning other studies of the ring? </a:t>
            </a:r>
            <a:endParaRPr lang="en-US" sz="4800" i="1" dirty="0">
              <a:solidFill>
                <a:schemeClr val="bg1"/>
              </a:solidFill>
            </a:endParaRP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9301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A6284"/>
                </a:solidFill>
              </a:rPr>
              <a:t>Additional Research with the Ring </a:t>
            </a:r>
          </a:p>
        </p:txBody>
      </p:sp>
      <p:sp>
        <p:nvSpPr>
          <p:cNvPr id="3" name="Content Placeholder 2"/>
          <p:cNvSpPr>
            <a:spLocks noGrp="1"/>
          </p:cNvSpPr>
          <p:nvPr>
            <p:ph idx="1"/>
          </p:nvPr>
        </p:nvSpPr>
        <p:spPr>
          <a:xfrm>
            <a:off x="457199" y="1506681"/>
            <a:ext cx="8376558" cy="4785232"/>
          </a:xfrm>
        </p:spPr>
        <p:txBody>
          <a:bodyPr/>
          <a:lstStyle/>
          <a:p>
            <a:r>
              <a:rPr lang="en-US" dirty="0"/>
              <a:t>Studies to better understand HIV prevention needs of younger women and adolescent girls are starting soon.</a:t>
            </a:r>
          </a:p>
          <a:p>
            <a:r>
              <a:rPr lang="en-US" dirty="0"/>
              <a:t>Safety studies of ring use during pregnancy and breastfeeding are also being planned. </a:t>
            </a:r>
          </a:p>
          <a:p>
            <a:r>
              <a:rPr lang="en-US" dirty="0"/>
              <a:t>Other studies looking at a 3-month ring and a ring that includes both a contraceptive and dapivirine are underway.</a:t>
            </a:r>
          </a:p>
          <a:p>
            <a:pPr marL="0" indent="0">
              <a:buNone/>
            </a:pPr>
            <a:endParaRPr lang="en-US" dirty="0"/>
          </a:p>
        </p:txBody>
      </p:sp>
      <p:grpSp>
        <p:nvGrpSpPr>
          <p:cNvPr id="4" name="Group 3"/>
          <p:cNvGrpSpPr/>
          <p:nvPr/>
        </p:nvGrpSpPr>
        <p:grpSpPr>
          <a:xfrm>
            <a:off x="6972299" y="5008418"/>
            <a:ext cx="1736766" cy="1714499"/>
            <a:chOff x="4295777" y="-551150"/>
            <a:chExt cx="7371227" cy="7409150"/>
          </a:xfrm>
        </p:grpSpPr>
        <p:pic>
          <p:nvPicPr>
            <p:cNvPr id="5" name="Picture 4"/>
            <p:cNvPicPr>
              <a:picLocks noChangeAspect="1"/>
            </p:cNvPicPr>
            <p:nvPr/>
          </p:nvPicPr>
          <p:blipFill>
            <a:blip r:embed="rId3"/>
            <a:stretch>
              <a:fillRect/>
            </a:stretch>
          </p:blipFill>
          <p:spPr>
            <a:xfrm>
              <a:off x="4809004" y="0"/>
              <a:ext cx="6858000" cy="6858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95777" y="-551150"/>
              <a:ext cx="7150208" cy="7157170"/>
            </a:xfrm>
            <a:prstGeom prst="rect">
              <a:avLst/>
            </a:prstGeom>
          </p:spPr>
        </p:pic>
      </p:grpSp>
    </p:spTree>
    <p:extLst>
      <p:ext uri="{BB962C8B-B14F-4D97-AF65-F5344CB8AC3E}">
        <p14:creationId xmlns:p14="http://schemas.microsoft.com/office/powerpoint/2010/main" val="3206851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MTN-032 (AHA) Phase 2</a:t>
            </a:r>
            <a:br>
              <a:rPr lang="en-US" dirty="0"/>
            </a:br>
            <a:r>
              <a:rPr lang="en-US" sz="2800" dirty="0">
                <a:solidFill>
                  <a:srgbClr val="FF0000"/>
                </a:solidFill>
              </a:rPr>
              <a:t>[for 032 sites only, other sites to delete]</a:t>
            </a:r>
            <a:br>
              <a:rPr lang="en-US" dirty="0"/>
            </a:br>
            <a:endParaRPr lang="en-US" dirty="0"/>
          </a:p>
        </p:txBody>
      </p:sp>
      <p:sp>
        <p:nvSpPr>
          <p:cNvPr id="3" name="Content Placeholder 2"/>
          <p:cNvSpPr>
            <a:spLocks noGrp="1"/>
          </p:cNvSpPr>
          <p:nvPr>
            <p:ph idx="1"/>
          </p:nvPr>
        </p:nvSpPr>
        <p:spPr/>
        <p:txBody>
          <a:bodyPr/>
          <a:lstStyle/>
          <a:p>
            <a:r>
              <a:rPr lang="en-US" dirty="0"/>
              <a:t>At this site, we are also conducting a qualitative study about HOPE participants’ experience with the ring after they exit the HOPE study. If you are interested, you can give us permission to contact you later and you may be invited to complete a single interview or focus group discussion.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776" y="4749420"/>
            <a:ext cx="1944806" cy="1944806"/>
          </a:xfrm>
          <a:prstGeom prst="rect">
            <a:avLst/>
          </a:prstGeom>
        </p:spPr>
      </p:pic>
    </p:spTree>
    <p:extLst>
      <p:ext uri="{BB962C8B-B14F-4D97-AF65-F5344CB8AC3E}">
        <p14:creationId xmlns:p14="http://schemas.microsoft.com/office/powerpoint/2010/main" val="413776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MTN-032 (AHA) Male Partners</a:t>
            </a:r>
            <a:br>
              <a:rPr lang="en-US" dirty="0"/>
            </a:br>
            <a:r>
              <a:rPr lang="en-US" sz="2800" dirty="0">
                <a:solidFill>
                  <a:srgbClr val="FF0000"/>
                </a:solidFill>
              </a:rPr>
              <a:t>[for 032 sites only, other sites to delete]</a:t>
            </a:r>
            <a:endParaRPr lang="en-US" sz="2800" dirty="0"/>
          </a:p>
        </p:txBody>
      </p:sp>
      <p:sp>
        <p:nvSpPr>
          <p:cNvPr id="3" name="Content Placeholder 2"/>
          <p:cNvSpPr>
            <a:spLocks noGrp="1"/>
          </p:cNvSpPr>
          <p:nvPr>
            <p:ph idx="1"/>
          </p:nvPr>
        </p:nvSpPr>
        <p:spPr>
          <a:xfrm>
            <a:off x="109182" y="1745221"/>
            <a:ext cx="9034818" cy="4785232"/>
          </a:xfrm>
        </p:spPr>
        <p:txBody>
          <a:bodyPr/>
          <a:lstStyle/>
          <a:p>
            <a:r>
              <a:rPr lang="en-US" dirty="0"/>
              <a:t>As part of the AHA study, we will also be conducting interviews and focus group discussions with male sexual partners of former HOPE participants to learn more about their thoughts on the ring. </a:t>
            </a:r>
          </a:p>
          <a:p>
            <a:r>
              <a:rPr lang="en-US" dirty="0"/>
              <a:t>Male participants in AHA will know that their partners participated in HOPE, whether their partners were acceptors of the vaginal ring, and that the ring is an HIV-prevention method.</a:t>
            </a:r>
          </a:p>
        </p:txBody>
      </p:sp>
    </p:spTree>
    <p:extLst>
      <p:ext uri="{BB962C8B-B14F-4D97-AF65-F5344CB8AC3E}">
        <p14:creationId xmlns:p14="http://schemas.microsoft.com/office/powerpoint/2010/main" val="3644258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3" y="274638"/>
            <a:ext cx="8809630" cy="1143000"/>
          </a:xfrm>
        </p:spPr>
        <p:txBody>
          <a:bodyPr/>
          <a:lstStyle/>
          <a:p>
            <a:r>
              <a:rPr lang="en-US" dirty="0"/>
              <a:t>MTN-032 (AHA) Male Partners Cont.</a:t>
            </a:r>
            <a:br>
              <a:rPr lang="en-US" dirty="0"/>
            </a:br>
            <a:r>
              <a:rPr lang="en-US" sz="2800" dirty="0">
                <a:solidFill>
                  <a:srgbClr val="FF0000"/>
                </a:solidFill>
              </a:rPr>
              <a:t>[for 032 sites only, other sites to delete]</a:t>
            </a:r>
            <a:endParaRPr lang="en-US" sz="2800" dirty="0"/>
          </a:p>
        </p:txBody>
      </p:sp>
      <p:sp>
        <p:nvSpPr>
          <p:cNvPr id="3" name="Content Placeholder 2"/>
          <p:cNvSpPr>
            <a:spLocks noGrp="1"/>
          </p:cNvSpPr>
          <p:nvPr>
            <p:ph idx="1"/>
          </p:nvPr>
        </p:nvSpPr>
        <p:spPr>
          <a:xfrm>
            <a:off x="54591" y="1731573"/>
            <a:ext cx="9034818" cy="4785232"/>
          </a:xfrm>
        </p:spPr>
        <p:txBody>
          <a:bodyPr/>
          <a:lstStyle/>
          <a:p>
            <a:r>
              <a:rPr lang="en-US" dirty="0"/>
              <a:t>If you are interested, let us know if we can contact your partner. Allowing us to contact your partner is your choice, and does not impact your ability to participate in other studies or access care at this site.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2" y="3864882"/>
            <a:ext cx="2886502" cy="2886502"/>
          </a:xfrm>
          <a:prstGeom prst="rect">
            <a:avLst/>
          </a:prstGeom>
        </p:spPr>
      </p:pic>
    </p:spTree>
    <p:extLst>
      <p:ext uri="{BB962C8B-B14F-4D97-AF65-F5344CB8AC3E}">
        <p14:creationId xmlns:p14="http://schemas.microsoft.com/office/powerpoint/2010/main" val="1051905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42641"/>
              <a:gd name="adj2" fmla="val 58280"/>
            </a:avLst>
          </a:prstGeom>
          <a:solidFill>
            <a:srgbClr val="8A6284"/>
          </a:solidFill>
          <a:ln>
            <a:solidFill>
              <a:srgbClr val="8A6284"/>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267237" y="2190435"/>
            <a:ext cx="7116221" cy="2308324"/>
          </a:xfrm>
          <a:prstGeom prst="rect">
            <a:avLst/>
          </a:prstGeom>
        </p:spPr>
        <p:txBody>
          <a:bodyPr wrap="square">
            <a:spAutoFit/>
          </a:bodyPr>
          <a:lstStyle/>
          <a:p>
            <a:r>
              <a:rPr lang="en-US" sz="4800" b="1" i="1" dirty="0">
                <a:solidFill>
                  <a:schemeClr val="bg1"/>
                </a:solidFill>
              </a:rPr>
              <a:t>How and when may the ring be approved for public use?</a:t>
            </a:r>
            <a:endParaRPr lang="en-US" sz="4800" i="1" dirty="0">
              <a:solidFill>
                <a:schemeClr val="bg1"/>
              </a:solidFill>
            </a:endParaRP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0243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129" y="290731"/>
            <a:ext cx="5692588" cy="1143000"/>
          </a:xfrm>
        </p:spPr>
        <p:txBody>
          <a:bodyPr/>
          <a:lstStyle/>
          <a:p>
            <a:r>
              <a:rPr lang="en-US" sz="4000" b="1" dirty="0">
                <a:solidFill>
                  <a:srgbClr val="8A6284"/>
                </a:solidFill>
              </a:rPr>
              <a:t>Regulatory Approvals</a:t>
            </a:r>
            <a:endParaRPr lang="en-US" sz="4000" b="1" dirty="0">
              <a:solidFill>
                <a:srgbClr val="CC3399"/>
              </a:solidFill>
            </a:endParaRPr>
          </a:p>
        </p:txBody>
      </p:sp>
      <p:sp>
        <p:nvSpPr>
          <p:cNvPr id="3" name="Content Placeholder 2"/>
          <p:cNvSpPr>
            <a:spLocks noGrp="1"/>
          </p:cNvSpPr>
          <p:nvPr>
            <p:ph idx="1"/>
          </p:nvPr>
        </p:nvSpPr>
        <p:spPr>
          <a:xfrm>
            <a:off x="173420" y="1711712"/>
            <a:ext cx="8970579" cy="4785232"/>
          </a:xfrm>
        </p:spPr>
        <p:txBody>
          <a:bodyPr/>
          <a:lstStyle/>
          <a:p>
            <a:pPr>
              <a:lnSpc>
                <a:spcPts val="3100"/>
              </a:lnSpc>
              <a:spcAft>
                <a:spcPts val="1200"/>
              </a:spcAft>
            </a:pPr>
            <a:r>
              <a:rPr lang="en-US" sz="2800" dirty="0"/>
              <a:t>IPM, the developer of the ring, is in the process of submitting applications to different regulatory authorities to approve the ring for use. </a:t>
            </a:r>
            <a:r>
              <a:rPr lang="en-US" sz="2800" dirty="0"/>
              <a:t>These submissions are occurring </a:t>
            </a:r>
            <a:r>
              <a:rPr lang="en-US" sz="2800" i="1" dirty="0"/>
              <a:t>while HOPE and DREAM </a:t>
            </a:r>
            <a:r>
              <a:rPr lang="en-US" sz="2800" dirty="0"/>
              <a:t>are still taking place!</a:t>
            </a:r>
          </a:p>
          <a:p>
            <a:pPr>
              <a:lnSpc>
                <a:spcPts val="3100"/>
              </a:lnSpc>
              <a:spcAft>
                <a:spcPts val="1200"/>
              </a:spcAft>
            </a:pPr>
            <a:r>
              <a:rPr lang="en-US" sz="2800" dirty="0"/>
              <a:t>These submissions and the review proc</a:t>
            </a:r>
            <a:r>
              <a:rPr lang="en-US" sz="2800" dirty="0"/>
              <a:t>ess take time.  The earliest that some African countries would make a decision is 2019. </a:t>
            </a:r>
          </a:p>
          <a:p>
            <a:pPr>
              <a:lnSpc>
                <a:spcPts val="3100"/>
              </a:lnSpc>
              <a:spcAft>
                <a:spcPts val="1200"/>
              </a:spcAft>
            </a:pPr>
            <a:r>
              <a:rPr lang="en-US" sz="2800" dirty="0"/>
              <a:t>If approved, the dapivirine ring would be the first biomedical HIV prevention product exclusively for women – and the first long-acting product.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024" y="6258918"/>
            <a:ext cx="1767721" cy="45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40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457199" y="1198606"/>
            <a:ext cx="8217243" cy="4436076"/>
          </a:xfrm>
          <a:prstGeom prst="wedgeEllipseCallout">
            <a:avLst>
              <a:gd name="adj1" fmla="val -46998"/>
              <a:gd name="adj2" fmla="val 50801"/>
            </a:avLst>
          </a:prstGeom>
          <a:solidFill>
            <a:srgbClr val="88638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643449" y="2139371"/>
            <a:ext cx="6190734" cy="2554545"/>
          </a:xfrm>
          <a:prstGeom prst="rect">
            <a:avLst/>
          </a:prstGeom>
        </p:spPr>
        <p:txBody>
          <a:bodyPr wrap="square">
            <a:spAutoFit/>
          </a:bodyPr>
          <a:lstStyle/>
          <a:p>
            <a:r>
              <a:rPr lang="en-US" sz="40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do some women have to exit the HOPE study now when others are still continuing study visits?</a:t>
            </a:r>
            <a:endParaRPr lang="en-US" sz="4000" i="1" dirty="0">
              <a:solidFill>
                <a:schemeClr val="bg1"/>
              </a:solidFill>
            </a:endParaRPr>
          </a:p>
        </p:txBody>
      </p:sp>
      <p:sp>
        <p:nvSpPr>
          <p:cNvPr id="10" name="Rectangle 9"/>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1097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Regulatory Path: </a:t>
            </a:r>
            <a:r>
              <a:rPr lang="en-US" b="0" dirty="0"/>
              <a:t>Overview</a:t>
            </a:r>
            <a:endParaRPr lang="en-US" dirty="0"/>
          </a:p>
        </p:txBody>
      </p:sp>
      <p:sp>
        <p:nvSpPr>
          <p:cNvPr id="5" name="Right Arrow 4"/>
          <p:cNvSpPr/>
          <p:nvPr/>
        </p:nvSpPr>
        <p:spPr bwMode="auto">
          <a:xfrm>
            <a:off x="3410756" y="2795085"/>
            <a:ext cx="2994467" cy="309595"/>
          </a:xfrm>
          <a:prstGeom prst="rightArrow">
            <a:avLst/>
          </a:prstGeom>
          <a:solidFill>
            <a:srgbClr val="C0CFDA"/>
          </a:solidFill>
          <a:ln w="9525">
            <a:noFill/>
            <a:miter lim="800000"/>
            <a:headEnd/>
            <a:tailEnd/>
          </a:ln>
          <a:effectLst/>
        </p:spPr>
        <p:txBody>
          <a:bodyPr wrap="none" lIns="0" tIns="0" rIns="0" bIns="0" rtlCol="0" anchor="ctr"/>
          <a:lstStyle/>
          <a:p>
            <a:pPr algn="ctr" defTabSz="342900" fontAlgn="base">
              <a:lnSpc>
                <a:spcPct val="60000"/>
              </a:lnSpc>
              <a:spcBef>
                <a:spcPct val="50000"/>
              </a:spcBef>
              <a:spcAft>
                <a:spcPct val="0"/>
              </a:spcAft>
            </a:pPr>
            <a:endParaRPr lang="en-US" sz="750" dirty="0">
              <a:solidFill>
                <a:srgbClr val="15406B"/>
              </a:solidFill>
              <a:latin typeface="Arial" charset="0"/>
              <a:ea typeface="Arial" charset="0"/>
              <a:cs typeface="Arial" charset="0"/>
            </a:endParaRPr>
          </a:p>
        </p:txBody>
      </p:sp>
      <p:graphicFrame>
        <p:nvGraphicFramePr>
          <p:cNvPr id="6" name="Diagram 5"/>
          <p:cNvGraphicFramePr/>
          <p:nvPr>
            <p:extLst>
              <p:ext uri="{D42A27DB-BD31-4B8C-83A1-F6EECF244321}">
                <p14:modId xmlns:p14="http://schemas.microsoft.com/office/powerpoint/2010/main" val="2204553183"/>
              </p:ext>
            </p:extLst>
          </p:nvPr>
        </p:nvGraphicFramePr>
        <p:xfrm>
          <a:off x="892885" y="1624405"/>
          <a:ext cx="5242337" cy="377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385954" y="829528"/>
            <a:ext cx="1658621" cy="1987081"/>
          </a:xfrm>
          <a:prstGeom prst="rect">
            <a:avLst/>
          </a:prstGeom>
        </p:spPr>
      </p:pic>
      <p:sp>
        <p:nvSpPr>
          <p:cNvPr id="8" name="TextBox 7"/>
          <p:cNvSpPr txBox="1"/>
          <p:nvPr/>
        </p:nvSpPr>
        <p:spPr>
          <a:xfrm>
            <a:off x="2645006" y="1877828"/>
            <a:ext cx="2997937" cy="593239"/>
          </a:xfrm>
          <a:prstGeom prst="rect">
            <a:avLst/>
          </a:prstGeom>
          <a:noFill/>
        </p:spPr>
        <p:txBody>
          <a:bodyPr wrap="none" rtlCol="0">
            <a:spAutoFit/>
          </a:bodyPr>
          <a:lstStyle/>
          <a:p>
            <a:pPr marL="133350" lvl="1" indent="-133350" defTabSz="533400">
              <a:lnSpc>
                <a:spcPct val="90000"/>
              </a:lnSpc>
              <a:spcBef>
                <a:spcPct val="0"/>
              </a:spcBef>
              <a:spcAft>
                <a:spcPct val="15000"/>
              </a:spcAft>
              <a:buFontTx/>
              <a:buChar char="••"/>
            </a:pPr>
            <a:r>
              <a:rPr lang="en-US" sz="1050" dirty="0">
                <a:solidFill>
                  <a:srgbClr val="15406B"/>
                </a:solidFill>
                <a:latin typeface="Arial" charset="0"/>
                <a:ea typeface="Arial" charset="0"/>
                <a:cs typeface="Arial" charset="0"/>
              </a:rPr>
              <a:t>Scientific opinion via Article 58</a:t>
            </a:r>
            <a:endParaRPr lang="en-ZA" sz="1050" dirty="0">
              <a:solidFill>
                <a:srgbClr val="15406B"/>
              </a:solidFill>
              <a:latin typeface="Arial" charset="0"/>
              <a:ea typeface="Arial" charset="0"/>
              <a:cs typeface="Arial" charset="0"/>
            </a:endParaRPr>
          </a:p>
          <a:p>
            <a:pPr marL="133350" lvl="2" indent="-133350" defTabSz="533400">
              <a:lnSpc>
                <a:spcPct val="90000"/>
              </a:lnSpc>
              <a:spcBef>
                <a:spcPct val="0"/>
              </a:spcBef>
              <a:spcAft>
                <a:spcPct val="15000"/>
              </a:spcAft>
              <a:buFontTx/>
              <a:buChar char="••"/>
            </a:pPr>
            <a:r>
              <a:rPr lang="en-US" sz="1050" dirty="0">
                <a:solidFill>
                  <a:srgbClr val="15406B"/>
                </a:solidFill>
                <a:latin typeface="Arial" charset="0"/>
                <a:ea typeface="Arial" charset="0"/>
                <a:cs typeface="Arial" charset="0"/>
              </a:rPr>
              <a:t>Submitted June 2017; currently under review</a:t>
            </a:r>
          </a:p>
          <a:p>
            <a:pPr defTabSz="342900"/>
            <a:endParaRPr lang="en-US" sz="1050" dirty="0">
              <a:solidFill>
                <a:prstClr val="black"/>
              </a:solidFill>
              <a:latin typeface="Arial" charset="0"/>
              <a:ea typeface="Arial" charset="0"/>
              <a:cs typeface="Arial" charset="0"/>
            </a:endParaRPr>
          </a:p>
        </p:txBody>
      </p:sp>
      <p:sp>
        <p:nvSpPr>
          <p:cNvPr id="10" name="Rectangle 9"/>
          <p:cNvSpPr/>
          <p:nvPr/>
        </p:nvSpPr>
        <p:spPr>
          <a:xfrm>
            <a:off x="4394583" y="3282632"/>
            <a:ext cx="2053901" cy="674031"/>
          </a:xfrm>
          <a:prstGeom prst="rect">
            <a:avLst/>
          </a:prstGeom>
        </p:spPr>
        <p:txBody>
          <a:bodyPr wrap="square">
            <a:spAutoFit/>
          </a:bodyPr>
          <a:lstStyle/>
          <a:p>
            <a:pPr marL="128588" lvl="1" indent="-128588" defTabSz="533400">
              <a:lnSpc>
                <a:spcPct val="90000"/>
              </a:lnSpc>
              <a:spcBef>
                <a:spcPct val="0"/>
              </a:spcBef>
              <a:spcAft>
                <a:spcPct val="15000"/>
              </a:spcAft>
              <a:buFontTx/>
              <a:buChar char="••"/>
            </a:pPr>
            <a:r>
              <a:rPr lang="en-US" sz="1050" dirty="0">
                <a:solidFill>
                  <a:srgbClr val="15406B"/>
                </a:solidFill>
                <a:latin typeface="Arial" panose="020B0604020202020204" pitchFamily="34" charset="0"/>
                <a:cs typeface="Arial" panose="020B0604020202020204" pitchFamily="34" charset="0"/>
              </a:rPr>
              <a:t>Following WHO PQ, first submissions to Kenya, Malawi, Rwanda, Tanzania, Uganda, Zambia, Zimbabwe</a:t>
            </a:r>
          </a:p>
        </p:txBody>
      </p:sp>
      <p:sp>
        <p:nvSpPr>
          <p:cNvPr id="12" name="Freeform 11"/>
          <p:cNvSpPr/>
          <p:nvPr/>
        </p:nvSpPr>
        <p:spPr>
          <a:xfrm>
            <a:off x="2533877" y="3956663"/>
            <a:ext cx="1839075" cy="585586"/>
          </a:xfrm>
          <a:custGeom>
            <a:avLst/>
            <a:gdLst>
              <a:gd name="connsiteX0" fmla="*/ 0 w 2452100"/>
              <a:gd name="connsiteY0" fmla="*/ 0 h 780781"/>
              <a:gd name="connsiteX1" fmla="*/ 2452100 w 2452100"/>
              <a:gd name="connsiteY1" fmla="*/ 0 h 780781"/>
              <a:gd name="connsiteX2" fmla="*/ 2452100 w 2452100"/>
              <a:gd name="connsiteY2" fmla="*/ 780781 h 780781"/>
              <a:gd name="connsiteX3" fmla="*/ 0 w 2452100"/>
              <a:gd name="connsiteY3" fmla="*/ 780781 h 780781"/>
              <a:gd name="connsiteX4" fmla="*/ 0 w 2452100"/>
              <a:gd name="connsiteY4" fmla="*/ 0 h 78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100" h="780781">
                <a:moveTo>
                  <a:pt x="0" y="0"/>
                </a:moveTo>
                <a:lnTo>
                  <a:pt x="2452100" y="0"/>
                </a:lnTo>
                <a:lnTo>
                  <a:pt x="2452100" y="780781"/>
                </a:lnTo>
                <a:lnTo>
                  <a:pt x="0" y="780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28588" lvl="1" indent="-128588" defTabSz="533400">
              <a:lnSpc>
                <a:spcPct val="90000"/>
              </a:lnSpc>
              <a:spcBef>
                <a:spcPct val="0"/>
              </a:spcBef>
              <a:spcAft>
                <a:spcPct val="15000"/>
              </a:spcAft>
              <a:buFontTx/>
              <a:buChar char="••"/>
            </a:pPr>
            <a:r>
              <a:rPr lang="en-US" sz="1050" dirty="0">
                <a:solidFill>
                  <a:srgbClr val="15406B"/>
                </a:solidFill>
                <a:latin typeface="Arial" charset="0"/>
                <a:ea typeface="Arial" charset="0"/>
                <a:cs typeface="Arial" charset="0"/>
              </a:rPr>
              <a:t>Target submission Q1 2018</a:t>
            </a:r>
          </a:p>
        </p:txBody>
      </p:sp>
      <p:sp>
        <p:nvSpPr>
          <p:cNvPr id="13" name="Rectangle 12"/>
          <p:cNvSpPr/>
          <p:nvPr/>
        </p:nvSpPr>
        <p:spPr>
          <a:xfrm>
            <a:off x="5748094" y="3611093"/>
            <a:ext cx="1641680" cy="4556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2523976" y="4685472"/>
            <a:ext cx="1839075" cy="585586"/>
          </a:xfrm>
          <a:custGeom>
            <a:avLst/>
            <a:gdLst>
              <a:gd name="connsiteX0" fmla="*/ 0 w 2452100"/>
              <a:gd name="connsiteY0" fmla="*/ 0 h 780781"/>
              <a:gd name="connsiteX1" fmla="*/ 2452100 w 2452100"/>
              <a:gd name="connsiteY1" fmla="*/ 0 h 780781"/>
              <a:gd name="connsiteX2" fmla="*/ 2452100 w 2452100"/>
              <a:gd name="connsiteY2" fmla="*/ 780781 h 780781"/>
              <a:gd name="connsiteX3" fmla="*/ 0 w 2452100"/>
              <a:gd name="connsiteY3" fmla="*/ 780781 h 780781"/>
              <a:gd name="connsiteX4" fmla="*/ 0 w 2452100"/>
              <a:gd name="connsiteY4" fmla="*/ 0 h 78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100" h="780781">
                <a:moveTo>
                  <a:pt x="0" y="0"/>
                </a:moveTo>
                <a:lnTo>
                  <a:pt x="2452100" y="0"/>
                </a:lnTo>
                <a:lnTo>
                  <a:pt x="2452100" y="780781"/>
                </a:lnTo>
                <a:lnTo>
                  <a:pt x="0" y="780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28588" lvl="1" indent="-128588" defTabSz="533400">
              <a:lnSpc>
                <a:spcPct val="90000"/>
              </a:lnSpc>
              <a:spcBef>
                <a:spcPct val="0"/>
              </a:spcBef>
              <a:spcAft>
                <a:spcPct val="15000"/>
              </a:spcAft>
              <a:buFontTx/>
              <a:buChar char="••"/>
            </a:pPr>
            <a:r>
              <a:rPr lang="en-US" sz="1050" dirty="0">
                <a:solidFill>
                  <a:srgbClr val="15406B"/>
                </a:solidFill>
                <a:latin typeface="Arial" charset="0"/>
                <a:ea typeface="Arial" charset="0"/>
                <a:cs typeface="Arial" charset="0"/>
              </a:rPr>
              <a:t>Target submission 2018</a:t>
            </a:r>
          </a:p>
        </p:txBody>
      </p:sp>
      <p:sp>
        <p:nvSpPr>
          <p:cNvPr id="15" name="Title 1"/>
          <p:cNvSpPr txBox="1">
            <a:spLocks/>
          </p:cNvSpPr>
          <p:nvPr/>
        </p:nvSpPr>
        <p:spPr>
          <a:xfrm>
            <a:off x="6491746" y="2814456"/>
            <a:ext cx="1447037" cy="2443979"/>
          </a:xfrm>
          <a:prstGeom prst="round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numCol="1">
            <a:noAutofit/>
          </a:bodyPr>
          <a:lstStyle>
            <a:lvl1pPr algn="l" defTabSz="457200" rtl="0" eaLnBrk="1" latinLnBrk="0" hangingPunct="1">
              <a:spcBef>
                <a:spcPct val="0"/>
              </a:spcBef>
              <a:buNone/>
              <a:defRPr sz="3400" b="0" i="0" kern="1200">
                <a:solidFill>
                  <a:schemeClr val="bg1"/>
                </a:solidFill>
                <a:latin typeface="Arial"/>
                <a:ea typeface="+mj-ea"/>
                <a:cs typeface="Arial"/>
              </a:defRPr>
            </a:lvl1pPr>
          </a:lstStyle>
          <a:p>
            <a:pPr>
              <a:spcBef>
                <a:spcPts val="0"/>
              </a:spcBef>
            </a:pPr>
            <a:r>
              <a:rPr lang="en-US" sz="825" b="1" dirty="0">
                <a:solidFill>
                  <a:srgbClr val="15406B"/>
                </a:solidFill>
                <a:latin typeface="Arial" panose="020B0604020202020204" pitchFamily="34" charset="0"/>
                <a:cs typeface="Arial" panose="020B0604020202020204" pitchFamily="34" charset="0"/>
              </a:rPr>
              <a:t>Why WHO Prequalification (PQ)?</a:t>
            </a:r>
          </a:p>
          <a:p>
            <a:pPr>
              <a:spcBef>
                <a:spcPts val="0"/>
              </a:spcBef>
            </a:pPr>
            <a:r>
              <a:rPr lang="en-US" sz="825" dirty="0">
                <a:solidFill>
                  <a:srgbClr val="15406B"/>
                </a:solidFill>
              </a:rPr>
              <a:t>Process to evaluate whether a drug meets global standards</a:t>
            </a:r>
          </a:p>
          <a:p>
            <a:pPr>
              <a:spcBef>
                <a:spcPts val="0"/>
              </a:spcBef>
            </a:pPr>
            <a:endParaRPr lang="en-US" sz="825" dirty="0">
              <a:solidFill>
                <a:srgbClr val="15406B"/>
              </a:solidFill>
            </a:endParaRPr>
          </a:p>
          <a:p>
            <a:pPr>
              <a:spcBef>
                <a:spcPts val="0"/>
              </a:spcBef>
            </a:pPr>
            <a:r>
              <a:rPr lang="en-US" sz="825" b="1" dirty="0">
                <a:solidFill>
                  <a:srgbClr val="15406B"/>
                </a:solidFill>
              </a:rPr>
              <a:t>• Quality  </a:t>
            </a:r>
          </a:p>
          <a:p>
            <a:pPr>
              <a:spcBef>
                <a:spcPts val="0"/>
              </a:spcBef>
            </a:pPr>
            <a:r>
              <a:rPr lang="en-US" sz="825" b="1" dirty="0">
                <a:solidFill>
                  <a:srgbClr val="15406B"/>
                </a:solidFill>
              </a:rPr>
              <a:t>• Safety </a:t>
            </a:r>
          </a:p>
          <a:p>
            <a:pPr>
              <a:spcBef>
                <a:spcPts val="0"/>
              </a:spcBef>
            </a:pPr>
            <a:r>
              <a:rPr lang="en-US" sz="825" b="1" dirty="0">
                <a:solidFill>
                  <a:srgbClr val="15406B"/>
                </a:solidFill>
              </a:rPr>
              <a:t>• Efficacy</a:t>
            </a:r>
          </a:p>
          <a:p>
            <a:pPr>
              <a:spcBef>
                <a:spcPts val="0"/>
              </a:spcBef>
            </a:pPr>
            <a:endParaRPr lang="en-US" sz="825" b="1" dirty="0">
              <a:solidFill>
                <a:srgbClr val="15406B"/>
              </a:solidFill>
            </a:endParaRPr>
          </a:p>
          <a:p>
            <a:pPr>
              <a:spcBef>
                <a:spcPts val="0"/>
              </a:spcBef>
            </a:pPr>
            <a:r>
              <a:rPr lang="en-US" sz="825" dirty="0">
                <a:solidFill>
                  <a:srgbClr val="15406B"/>
                </a:solidFill>
              </a:rPr>
              <a:t>Most African regulatory agencies use WHO prequalification to determine which new products to approve, and review EMA scientific opinion</a:t>
            </a:r>
          </a:p>
          <a:p>
            <a:endParaRPr lang="en-US" sz="825" b="1" dirty="0">
              <a:solidFill>
                <a:srgbClr val="15406B"/>
              </a:solidFill>
              <a:latin typeface="Arial" panose="020B0604020202020204" pitchFamily="34" charset="0"/>
              <a:cs typeface="Arial" panose="020B0604020202020204" pitchFamily="34" charset="0"/>
            </a:endParaRPr>
          </a:p>
        </p:txBody>
      </p:sp>
      <p:sp>
        <p:nvSpPr>
          <p:cNvPr id="16" name="Bent-Up Arrow 15"/>
          <p:cNvSpPr/>
          <p:nvPr/>
        </p:nvSpPr>
        <p:spPr>
          <a:xfrm rot="5400000">
            <a:off x="2424343" y="3248145"/>
            <a:ext cx="441326" cy="385455"/>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7" name="Bent-Up Arrow 16"/>
          <p:cNvSpPr/>
          <p:nvPr/>
        </p:nvSpPr>
        <p:spPr>
          <a:xfrm rot="5400000">
            <a:off x="2636836" y="4507859"/>
            <a:ext cx="441326" cy="385455"/>
          </a:xfrm>
          <a:prstGeom prst="bentUpArrow">
            <a:avLst>
              <a:gd name="adj1" fmla="val 32840"/>
              <a:gd name="adj2" fmla="val 25000"/>
              <a:gd name="adj3" fmla="val 35780"/>
            </a:avLst>
          </a:prstGeom>
          <a:no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73568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flipV="1">
            <a:off x="6604633" y="1946421"/>
            <a:ext cx="16266" cy="3683696"/>
          </a:xfrm>
          <a:prstGeom prst="line">
            <a:avLst/>
          </a:prstGeom>
          <a:ln w="22225">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259014" y="1959153"/>
            <a:ext cx="16266" cy="3683696"/>
          </a:xfrm>
          <a:prstGeom prst="line">
            <a:avLst/>
          </a:prstGeom>
          <a:ln w="22225">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938889" y="1956510"/>
            <a:ext cx="16266" cy="3683696"/>
          </a:xfrm>
          <a:prstGeom prst="line">
            <a:avLst/>
          </a:prstGeom>
          <a:ln w="22225">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2636097" y="1951136"/>
            <a:ext cx="16266" cy="3683696"/>
          </a:xfrm>
          <a:prstGeom prst="line">
            <a:avLst/>
          </a:prstGeom>
          <a:ln w="22225">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192915" y="2496929"/>
            <a:ext cx="608310" cy="253916"/>
          </a:xfrm>
          <a:prstGeom prst="rect">
            <a:avLst/>
          </a:prstGeom>
          <a:solidFill>
            <a:schemeClr val="accent4">
              <a:lumMod val="50000"/>
            </a:schemeClr>
          </a:solidFill>
          <a:ln>
            <a:solidFill>
              <a:schemeClr val="accent5">
                <a:lumMod val="75000"/>
              </a:schemeClr>
            </a:solidFill>
          </a:ln>
        </p:spPr>
        <p:txBody>
          <a:bodyPr wrap="square" rtlCol="0">
            <a:spAutoFit/>
          </a:bodyPr>
          <a:lstStyle>
            <a:defPPr>
              <a:defRPr lang="en-US"/>
            </a:defPPr>
            <a:lvl1pPr>
              <a:defRPr sz="1400" b="1">
                <a:solidFill>
                  <a:schemeClr val="bg1"/>
                </a:solidFill>
              </a:defRPr>
            </a:lvl1pPr>
          </a:lstStyle>
          <a:p>
            <a:pPr algn="ctr"/>
            <a:r>
              <a:rPr lang="en-US" sz="1050" dirty="0"/>
              <a:t>Results</a:t>
            </a:r>
          </a:p>
        </p:txBody>
      </p:sp>
      <p:sp>
        <p:nvSpPr>
          <p:cNvPr id="27" name="Title 1"/>
          <p:cNvSpPr>
            <a:spLocks noGrp="1"/>
          </p:cNvSpPr>
          <p:nvPr>
            <p:ph type="ctrTitle"/>
          </p:nvPr>
        </p:nvSpPr>
        <p:spPr>
          <a:prstGeom prst="rect">
            <a:avLst/>
          </a:prstGeom>
        </p:spPr>
        <p:txBody>
          <a:bodyPr>
            <a:noAutofit/>
          </a:bodyPr>
          <a:lstStyle/>
          <a:p>
            <a:pPr algn="l"/>
            <a:r>
              <a:rPr lang="en-US" dirty="0">
                <a:latin typeface="Arial" panose="020B0604020202020204" pitchFamily="34" charset="0"/>
                <a:cs typeface="Arial" panose="020B0604020202020204" pitchFamily="34" charset="0"/>
              </a:rPr>
              <a:t>Regulatory Timeline</a:t>
            </a:r>
          </a:p>
        </p:txBody>
      </p:sp>
      <p:sp>
        <p:nvSpPr>
          <p:cNvPr id="78" name="TextBox 77"/>
          <p:cNvSpPr txBox="1"/>
          <p:nvPr/>
        </p:nvSpPr>
        <p:spPr>
          <a:xfrm>
            <a:off x="1314451" y="3767902"/>
            <a:ext cx="1862702" cy="461665"/>
          </a:xfrm>
          <a:prstGeom prst="rect">
            <a:avLst/>
          </a:prstGeom>
          <a:solidFill>
            <a:srgbClr val="4187C7"/>
          </a:solidFill>
        </p:spPr>
        <p:txBody>
          <a:bodyPr wrap="square" rtlCol="0">
            <a:spAutoFit/>
          </a:bodyPr>
          <a:lstStyle/>
          <a:p>
            <a:r>
              <a:rPr lang="en-ZA" sz="1200" dirty="0">
                <a:solidFill>
                  <a:schemeClr val="bg1"/>
                </a:solidFill>
                <a:latin typeface="Calibri Light" panose="020F0302020204030204" pitchFamily="34" charset="0"/>
              </a:rPr>
              <a:t>Supporting safety and PK studies</a:t>
            </a:r>
            <a:endParaRPr lang="en-GB" sz="1200" dirty="0">
              <a:solidFill>
                <a:schemeClr val="bg1"/>
              </a:solidFill>
              <a:latin typeface="Calibri Light" panose="020F0302020204030204" pitchFamily="34" charset="0"/>
            </a:endParaRPr>
          </a:p>
        </p:txBody>
      </p:sp>
      <p:sp>
        <p:nvSpPr>
          <p:cNvPr id="96" name="TextBox 95"/>
          <p:cNvSpPr txBox="1"/>
          <p:nvPr/>
        </p:nvSpPr>
        <p:spPr>
          <a:xfrm>
            <a:off x="1952869" y="2751295"/>
            <a:ext cx="3324737" cy="276999"/>
          </a:xfrm>
          <a:prstGeom prst="rect">
            <a:avLst/>
          </a:prstGeom>
          <a:solidFill>
            <a:schemeClr val="accent1"/>
          </a:solidFill>
        </p:spPr>
        <p:txBody>
          <a:bodyPr wrap="square" rtlCol="0">
            <a:spAutoFit/>
          </a:bodyPr>
          <a:lstStyle/>
          <a:p>
            <a:r>
              <a:rPr lang="en-ZA" sz="1200" dirty="0">
                <a:solidFill>
                  <a:schemeClr val="bg1"/>
                </a:solidFill>
              </a:rPr>
              <a:t>          Open-label extension study: DREAM </a:t>
            </a:r>
          </a:p>
        </p:txBody>
      </p:sp>
      <p:pic>
        <p:nvPicPr>
          <p:cNvPr id="45" name="Picture 2"/>
          <p:cNvPicPr>
            <a:picLocks noChangeAspect="1" noChangeArrowheads="1"/>
          </p:cNvPicPr>
          <p:nvPr/>
        </p:nvPicPr>
        <p:blipFill>
          <a:blip r:embed="rId3" cstate="print"/>
          <a:srcRect/>
          <a:stretch>
            <a:fillRect/>
          </a:stretch>
        </p:blipFill>
        <p:spPr bwMode="auto">
          <a:xfrm>
            <a:off x="1529115" y="2234236"/>
            <a:ext cx="471136" cy="262694"/>
          </a:xfrm>
          <a:prstGeom prst="rect">
            <a:avLst/>
          </a:prstGeom>
          <a:noFill/>
          <a:ln>
            <a:solidFill>
              <a:schemeClr val="accent2">
                <a:lumMod val="75000"/>
              </a:schemeClr>
            </a:solidFill>
          </a:ln>
          <a:effectLst/>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2915" y="2159338"/>
            <a:ext cx="336200" cy="337592"/>
          </a:xfrm>
          <a:prstGeom prst="rect">
            <a:avLst/>
          </a:prstGeom>
          <a:ln w="15875">
            <a:solidFill>
              <a:srgbClr val="009999"/>
            </a:solidFill>
          </a:ln>
        </p:spPr>
      </p:pic>
      <p:sp>
        <p:nvSpPr>
          <p:cNvPr id="92" name="TextBox 91"/>
          <p:cNvSpPr txBox="1"/>
          <p:nvPr/>
        </p:nvSpPr>
        <p:spPr>
          <a:xfrm>
            <a:off x="4175078" y="5102983"/>
            <a:ext cx="1614729" cy="276999"/>
          </a:xfrm>
          <a:prstGeom prst="rect">
            <a:avLst/>
          </a:prstGeom>
          <a:solidFill>
            <a:srgbClr val="993366"/>
          </a:solidFill>
          <a:ln>
            <a:solidFill>
              <a:srgbClr val="660033"/>
            </a:solidFill>
          </a:ln>
        </p:spPr>
        <p:txBody>
          <a:bodyPr wrap="square" rtlCol="0" anchor="ctr" anchorCtr="0">
            <a:spAutoFit/>
          </a:bodyPr>
          <a:lstStyle>
            <a:defPPr>
              <a:defRPr lang="en-US"/>
            </a:defPPr>
            <a:lvl1pPr>
              <a:defRPr sz="1600">
                <a:solidFill>
                  <a:schemeClr val="bg1"/>
                </a:solidFill>
                <a:latin typeface="Calibri Light" panose="020F0302020204030204" pitchFamily="34" charset="0"/>
              </a:defRPr>
            </a:lvl1pPr>
          </a:lstStyle>
          <a:p>
            <a:r>
              <a:rPr lang="en-ZA" sz="1200" dirty="0"/>
              <a:t>S. Afr. MCC (SAHPRA)</a:t>
            </a:r>
            <a:endParaRPr lang="en-GB" sz="1200" dirty="0"/>
          </a:p>
        </p:txBody>
      </p:sp>
      <p:cxnSp>
        <p:nvCxnSpPr>
          <p:cNvPr id="41" name="Straight Arrow Connector 40"/>
          <p:cNvCxnSpPr>
            <a:endCxn id="97" idx="1"/>
          </p:cNvCxnSpPr>
          <p:nvPr/>
        </p:nvCxnSpPr>
        <p:spPr>
          <a:xfrm flipV="1">
            <a:off x="5242201" y="4627100"/>
            <a:ext cx="226828" cy="8459"/>
          </a:xfrm>
          <a:prstGeom prst="straightConnector1">
            <a:avLst/>
          </a:prstGeom>
          <a:ln w="19050">
            <a:solidFill>
              <a:srgbClr val="66003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469029" y="4395283"/>
            <a:ext cx="2474822" cy="463634"/>
          </a:xfrm>
          <a:prstGeom prst="rightArrow">
            <a:avLst/>
          </a:prstGeom>
          <a:solidFill>
            <a:srgbClr val="993366"/>
          </a:solidFill>
          <a:ln>
            <a:solidFill>
              <a:srgbClr val="660033"/>
            </a:solidFill>
          </a:ln>
        </p:spPr>
        <p:txBody>
          <a:bodyPr wrap="square" rtlCol="0" anchor="ctr" anchorCtr="0">
            <a:spAutoFit/>
          </a:bodyPr>
          <a:lstStyle>
            <a:defPPr>
              <a:defRPr lang="en-US"/>
            </a:defPPr>
            <a:lvl1pPr>
              <a:defRPr sz="1600">
                <a:solidFill>
                  <a:schemeClr val="bg1"/>
                </a:solidFill>
                <a:latin typeface="Calibri Light" panose="020F0302020204030204" pitchFamily="34" charset="0"/>
              </a:defRPr>
            </a:lvl1pPr>
          </a:lstStyle>
          <a:p>
            <a:pPr algn="ctr">
              <a:lnSpc>
                <a:spcPts val="1125"/>
              </a:lnSpc>
            </a:pPr>
            <a:r>
              <a:rPr lang="en-ZA" sz="1200" dirty="0"/>
              <a:t>African NRAs </a:t>
            </a:r>
            <a:r>
              <a:rPr lang="en-ZA" sz="900" dirty="0"/>
              <a:t>(submission &amp; approval)</a:t>
            </a:r>
            <a:endParaRPr lang="en-GB" sz="900" dirty="0"/>
          </a:p>
        </p:txBody>
      </p:sp>
      <p:pic>
        <p:nvPicPr>
          <p:cNvPr id="28" name="Picture 27" descr="C:\Users\Jared B\Dropbox\Dapivirine\MTN-025\Logo\Hope_Study_2Tag_P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8939" y="3053367"/>
            <a:ext cx="654041" cy="23358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653367" y="4404725"/>
            <a:ext cx="682784" cy="461665"/>
          </a:xfrm>
          <a:prstGeom prst="rect">
            <a:avLst/>
          </a:prstGeom>
          <a:solidFill>
            <a:srgbClr val="660033"/>
          </a:solidFill>
          <a:ln>
            <a:solidFill>
              <a:srgbClr val="660033"/>
            </a:solidFill>
          </a:ln>
        </p:spPr>
        <p:txBody>
          <a:bodyPr wrap="square" rtlCol="0" anchor="ctr" anchorCtr="0">
            <a:spAutoFit/>
          </a:bodyPr>
          <a:lstStyle>
            <a:defPPr>
              <a:defRPr lang="en-US"/>
            </a:defPPr>
            <a:lvl1pPr>
              <a:defRPr sz="1600">
                <a:solidFill>
                  <a:schemeClr val="bg1"/>
                </a:solidFill>
                <a:latin typeface="Calibri Light" panose="020F0302020204030204" pitchFamily="34" charset="0"/>
              </a:defRPr>
            </a:lvl1pPr>
          </a:lstStyle>
          <a:p>
            <a:r>
              <a:rPr lang="en-ZA" sz="1200" dirty="0"/>
              <a:t>WHO PQ</a:t>
            </a:r>
            <a:endParaRPr lang="en-GB" sz="1200" dirty="0"/>
          </a:p>
        </p:txBody>
      </p:sp>
      <p:sp>
        <p:nvSpPr>
          <p:cNvPr id="29" name="TextBox 28"/>
          <p:cNvSpPr txBox="1"/>
          <p:nvPr/>
        </p:nvSpPr>
        <p:spPr>
          <a:xfrm>
            <a:off x="4790027" y="4800020"/>
            <a:ext cx="1358008" cy="276999"/>
          </a:xfrm>
          <a:prstGeom prst="rect">
            <a:avLst/>
          </a:prstGeom>
          <a:solidFill>
            <a:srgbClr val="660033"/>
          </a:solidFill>
          <a:ln>
            <a:solidFill>
              <a:srgbClr val="660033"/>
            </a:solidFill>
          </a:ln>
        </p:spPr>
        <p:txBody>
          <a:bodyPr wrap="square" rtlCol="0" anchor="ctr" anchorCtr="0">
            <a:spAutoFit/>
          </a:bodyPr>
          <a:lstStyle/>
          <a:p>
            <a:r>
              <a:rPr lang="en-ZA" sz="1200" dirty="0">
                <a:solidFill>
                  <a:schemeClr val="bg1"/>
                </a:solidFill>
                <a:latin typeface="Calibri Light" panose="020F0302020204030204" pitchFamily="34" charset="0"/>
              </a:rPr>
              <a:t>FDA</a:t>
            </a:r>
          </a:p>
        </p:txBody>
      </p:sp>
      <p:sp>
        <p:nvSpPr>
          <p:cNvPr id="25" name="TextBox 24"/>
          <p:cNvSpPr txBox="1"/>
          <p:nvPr/>
        </p:nvSpPr>
        <p:spPr>
          <a:xfrm>
            <a:off x="1952869" y="3045918"/>
            <a:ext cx="2905984" cy="276999"/>
          </a:xfrm>
          <a:prstGeom prst="rect">
            <a:avLst/>
          </a:prstGeom>
          <a:solidFill>
            <a:schemeClr val="accent1"/>
          </a:solidFill>
        </p:spPr>
        <p:txBody>
          <a:bodyPr wrap="square" rtlCol="0">
            <a:spAutoFit/>
          </a:bodyPr>
          <a:lstStyle/>
          <a:p>
            <a:pPr algn="ctr"/>
            <a:r>
              <a:rPr lang="en-ZA" sz="1200" dirty="0">
                <a:solidFill>
                  <a:schemeClr val="bg1"/>
                </a:solidFill>
              </a:rPr>
              <a:t>Open-label extension study: HOPE</a:t>
            </a:r>
          </a:p>
        </p:txBody>
      </p:sp>
      <p:sp>
        <p:nvSpPr>
          <p:cNvPr id="30" name="TextBox 29"/>
          <p:cNvSpPr txBox="1"/>
          <p:nvPr/>
        </p:nvSpPr>
        <p:spPr>
          <a:xfrm>
            <a:off x="3963322" y="3371416"/>
            <a:ext cx="2978723" cy="276999"/>
          </a:xfrm>
          <a:prstGeom prst="rect">
            <a:avLst/>
          </a:prstGeom>
          <a:solidFill>
            <a:srgbClr val="4187C7"/>
          </a:solidFill>
        </p:spPr>
        <p:txBody>
          <a:bodyPr wrap="square" rtlCol="0">
            <a:spAutoFit/>
          </a:bodyPr>
          <a:lstStyle/>
          <a:p>
            <a:r>
              <a:rPr lang="en-ZA" sz="1200" dirty="0">
                <a:solidFill>
                  <a:schemeClr val="bg1"/>
                </a:solidFill>
                <a:latin typeface="Calibri Light" panose="020F0302020204030204" pitchFamily="34" charset="0"/>
              </a:rPr>
              <a:t>African adolescents safety study: REACH</a:t>
            </a:r>
            <a:endParaRPr lang="en-GB" sz="1200" dirty="0">
              <a:solidFill>
                <a:schemeClr val="bg1"/>
              </a:solidFill>
              <a:latin typeface="Calibri Light" panose="020F0302020204030204" pitchFamily="34" charset="0"/>
            </a:endParaRPr>
          </a:p>
        </p:txBody>
      </p:sp>
      <p:pic>
        <p:nvPicPr>
          <p:cNvPr id="31" name="Picture 8" descr="DREAMS logo.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6150" y="2687161"/>
            <a:ext cx="453657" cy="36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328176" y="1770013"/>
            <a:ext cx="6615674" cy="347240"/>
            <a:chOff x="246902" y="1402979"/>
            <a:chExt cx="8820898" cy="462986"/>
          </a:xfrm>
        </p:grpSpPr>
        <p:sp>
          <p:nvSpPr>
            <p:cNvPr id="53" name="Rounded Rectangle 52"/>
            <p:cNvSpPr/>
            <p:nvPr/>
          </p:nvSpPr>
          <p:spPr>
            <a:xfrm>
              <a:off x="246902" y="1408765"/>
              <a:ext cx="1752378" cy="453484"/>
            </a:xfrm>
            <a:prstGeom prst="round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dirty="0"/>
                <a:t>2016</a:t>
              </a:r>
            </a:p>
          </p:txBody>
        </p:sp>
        <p:sp>
          <p:nvSpPr>
            <p:cNvPr id="26" name="Rounded Rectangle 25"/>
            <p:cNvSpPr/>
            <p:nvPr/>
          </p:nvSpPr>
          <p:spPr>
            <a:xfrm>
              <a:off x="2008051" y="1405018"/>
              <a:ext cx="1752378" cy="453484"/>
            </a:xfrm>
            <a:prstGeom prst="round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dirty="0"/>
                <a:t>2017</a:t>
              </a:r>
            </a:p>
          </p:txBody>
        </p:sp>
        <p:sp>
          <p:nvSpPr>
            <p:cNvPr id="32" name="Rounded Rectangle 31"/>
            <p:cNvSpPr/>
            <p:nvPr/>
          </p:nvSpPr>
          <p:spPr>
            <a:xfrm>
              <a:off x="7315422" y="1402979"/>
              <a:ext cx="1752378" cy="453484"/>
            </a:xfrm>
            <a:prstGeom prst="round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dirty="0"/>
                <a:t>2020</a:t>
              </a:r>
            </a:p>
          </p:txBody>
        </p:sp>
        <p:sp>
          <p:nvSpPr>
            <p:cNvPr id="33" name="Rounded Rectangle 32"/>
            <p:cNvSpPr/>
            <p:nvPr/>
          </p:nvSpPr>
          <p:spPr>
            <a:xfrm>
              <a:off x="5539830" y="1412481"/>
              <a:ext cx="1752378" cy="453484"/>
            </a:xfrm>
            <a:prstGeom prst="round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dirty="0"/>
                <a:t>2019</a:t>
              </a:r>
            </a:p>
          </p:txBody>
        </p:sp>
        <p:sp>
          <p:nvSpPr>
            <p:cNvPr id="34" name="Rounded Rectangle 33"/>
            <p:cNvSpPr/>
            <p:nvPr/>
          </p:nvSpPr>
          <p:spPr>
            <a:xfrm>
              <a:off x="3760429" y="1412481"/>
              <a:ext cx="1752378" cy="453484"/>
            </a:xfrm>
            <a:prstGeom prst="round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dirty="0"/>
                <a:t>2018</a:t>
              </a:r>
            </a:p>
          </p:txBody>
        </p:sp>
      </p:grpSp>
      <p:sp>
        <p:nvSpPr>
          <p:cNvPr id="79" name="TextBox 78"/>
          <p:cNvSpPr txBox="1"/>
          <p:nvPr/>
        </p:nvSpPr>
        <p:spPr>
          <a:xfrm>
            <a:off x="3296042" y="4226797"/>
            <a:ext cx="1357325" cy="276999"/>
          </a:xfrm>
          <a:prstGeom prst="rect">
            <a:avLst/>
          </a:prstGeom>
          <a:solidFill>
            <a:srgbClr val="660033"/>
          </a:solidFill>
          <a:ln>
            <a:solidFill>
              <a:srgbClr val="660033"/>
            </a:solidFill>
          </a:ln>
        </p:spPr>
        <p:txBody>
          <a:bodyPr wrap="square" rtlCol="0" anchor="ctr" anchorCtr="0">
            <a:spAutoFit/>
          </a:bodyPr>
          <a:lstStyle/>
          <a:p>
            <a:r>
              <a:rPr lang="en-ZA" sz="1200" dirty="0">
                <a:solidFill>
                  <a:schemeClr val="bg1"/>
                </a:solidFill>
                <a:latin typeface="Calibri Light" panose="020F0302020204030204" pitchFamily="34" charset="0"/>
              </a:rPr>
              <a:t>EMA Article 58</a:t>
            </a:r>
          </a:p>
        </p:txBody>
      </p:sp>
      <p:pic>
        <p:nvPicPr>
          <p:cNvPr id="35" name="Content Placeholder 5"/>
          <p:cNvPicPr>
            <a:picLocks noChangeAspect="1"/>
          </p:cNvPicPr>
          <p:nvPr/>
        </p:nvPicPr>
        <p:blipFill rotWithShape="1">
          <a:blip r:embed="rId7"/>
          <a:srcRect l="547" r="-72"/>
          <a:stretch/>
        </p:blipFill>
        <p:spPr>
          <a:xfrm>
            <a:off x="6995107" y="3299834"/>
            <a:ext cx="462179" cy="422330"/>
          </a:xfrm>
          <a:prstGeom prst="rect">
            <a:avLst/>
          </a:prstGeom>
        </p:spPr>
      </p:pic>
      <p:sp>
        <p:nvSpPr>
          <p:cNvPr id="36" name="TextBox 35"/>
          <p:cNvSpPr txBox="1"/>
          <p:nvPr/>
        </p:nvSpPr>
        <p:spPr>
          <a:xfrm>
            <a:off x="3960838" y="3672126"/>
            <a:ext cx="2633537" cy="461665"/>
          </a:xfrm>
          <a:prstGeom prst="rect">
            <a:avLst/>
          </a:prstGeom>
          <a:solidFill>
            <a:srgbClr val="4187C7"/>
          </a:solidFill>
        </p:spPr>
        <p:txBody>
          <a:bodyPr wrap="square" rtlCol="0">
            <a:spAutoFit/>
          </a:bodyPr>
          <a:lstStyle/>
          <a:p>
            <a:r>
              <a:rPr lang="en-ZA" sz="1200" dirty="0">
                <a:solidFill>
                  <a:prstClr val="white"/>
                </a:solidFill>
                <a:latin typeface="Calibri Light" panose="020F0302020204030204" pitchFamily="34" charset="0"/>
              </a:rPr>
              <a:t>Safety studies in pregnant and breastfeeding women</a:t>
            </a:r>
            <a:endParaRPr lang="en-GB" sz="1200" dirty="0">
              <a:solidFill>
                <a:prstClr val="white"/>
              </a:solidFill>
              <a:latin typeface="Calibri Light" panose="020F0302020204030204" pitchFamily="34" charset="0"/>
            </a:endParaRPr>
          </a:p>
        </p:txBody>
      </p:sp>
    </p:spTree>
    <p:extLst>
      <p:ext uri="{BB962C8B-B14F-4D97-AF65-F5344CB8AC3E}">
        <p14:creationId xmlns:p14="http://schemas.microsoft.com/office/powerpoint/2010/main" val="1013067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36258"/>
              <a:gd name="adj2" fmla="val 60954"/>
            </a:avLst>
          </a:prstGeom>
          <a:solidFill>
            <a:srgbClr val="84869B"/>
          </a:solidFill>
          <a:ln>
            <a:solidFill>
              <a:srgbClr val="84869B"/>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267237" y="2190435"/>
            <a:ext cx="7116221" cy="1569660"/>
          </a:xfrm>
          <a:prstGeom prst="rect">
            <a:avLst/>
          </a:prstGeom>
        </p:spPr>
        <p:txBody>
          <a:bodyPr wrap="square">
            <a:spAutoFit/>
          </a:bodyPr>
          <a:lstStyle/>
          <a:p>
            <a:r>
              <a:rPr lang="en-US" sz="4800" b="1" i="1" dirty="0">
                <a:solidFill>
                  <a:schemeClr val="bg1"/>
                </a:solidFill>
              </a:rPr>
              <a:t>Do you think the ring will be approved?</a:t>
            </a: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0773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199" y="1683328"/>
            <a:ext cx="8376558" cy="478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spcAft>
                <a:spcPts val="1200"/>
              </a:spcAft>
            </a:pPr>
            <a:r>
              <a:rPr lang="en-US" dirty="0"/>
              <a:t>We are hopeful the ring will be approved.</a:t>
            </a:r>
          </a:p>
          <a:p>
            <a:pPr defTabSz="914400">
              <a:spcAft>
                <a:spcPts val="1200"/>
              </a:spcAft>
            </a:pPr>
            <a:r>
              <a:rPr lang="en-US" dirty="0"/>
              <a:t>We should all feel proud of the contributions we have made to bring us to this point.</a:t>
            </a:r>
          </a:p>
          <a:p>
            <a:pPr defTabSz="914400">
              <a:spcAft>
                <a:spcPts val="1200"/>
              </a:spcAft>
            </a:pPr>
            <a:r>
              <a:rPr lang="en-US" dirty="0"/>
              <a:t>It is now up to the regulatory authorities to decide to approve the ring or not.  Study staff can give you more information about who these regulatory authorities are, if you want.</a:t>
            </a:r>
          </a:p>
          <a:p>
            <a:pPr marL="0" indent="0" defTabSz="914400">
              <a:buFont typeface="Arial" charset="0"/>
              <a:buNone/>
            </a:pPr>
            <a:endParaRPr lang="en-US" dirty="0"/>
          </a:p>
        </p:txBody>
      </p:sp>
      <p:sp>
        <p:nvSpPr>
          <p:cNvPr id="3" name="Title 2"/>
          <p:cNvSpPr>
            <a:spLocks noGrp="1"/>
          </p:cNvSpPr>
          <p:nvPr>
            <p:ph type="title"/>
          </p:nvPr>
        </p:nvSpPr>
        <p:spPr/>
        <p:txBody>
          <a:bodyPr/>
          <a:lstStyle/>
          <a:p>
            <a:r>
              <a:rPr lang="en-US" dirty="0"/>
              <a:t>Will the Ring be approved?</a:t>
            </a:r>
            <a:endParaRPr lang="en-US" dirty="0">
              <a:solidFill>
                <a:srgbClr val="CC3399"/>
              </a:solidFill>
            </a:endParaRPr>
          </a:p>
        </p:txBody>
      </p:sp>
    </p:spTree>
    <p:extLst>
      <p:ext uri="{BB962C8B-B14F-4D97-AF65-F5344CB8AC3E}">
        <p14:creationId xmlns:p14="http://schemas.microsoft.com/office/powerpoint/2010/main" val="2310136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42576"/>
              <a:gd name="adj2" fmla="val 61389"/>
            </a:avLst>
          </a:prstGeom>
          <a:solidFill>
            <a:srgbClr val="4E5D7A"/>
          </a:solidFill>
          <a:ln>
            <a:solidFill>
              <a:srgbClr val="4E5D7A"/>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12795" y="2067324"/>
            <a:ext cx="7116221" cy="2554545"/>
          </a:xfrm>
          <a:prstGeom prst="rect">
            <a:avLst/>
          </a:prstGeom>
        </p:spPr>
        <p:txBody>
          <a:bodyPr wrap="square">
            <a:spAutoFit/>
          </a:bodyPr>
          <a:lstStyle/>
          <a:p>
            <a:r>
              <a:rPr lang="en-US" sz="4000" b="1" i="1" dirty="0">
                <a:solidFill>
                  <a:schemeClr val="bg1"/>
                </a:solidFill>
              </a:rPr>
              <a:t>When could the ring be available to women?   Would it be available to HOPE participants before the general public?</a:t>
            </a:r>
            <a:endParaRPr lang="en-US" sz="4000" i="1" dirty="0">
              <a:solidFill>
                <a:schemeClr val="bg1"/>
              </a:solidFill>
            </a:endParaRP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3878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for Potential Availability</a:t>
            </a:r>
            <a:endParaRPr lang="en-US" dirty="0">
              <a:solidFill>
                <a:srgbClr val="CC3399"/>
              </a:solidFill>
            </a:endParaRPr>
          </a:p>
        </p:txBody>
      </p:sp>
      <p:sp>
        <p:nvSpPr>
          <p:cNvPr id="3" name="Content Placeholder 2"/>
          <p:cNvSpPr>
            <a:spLocks noGrp="1"/>
          </p:cNvSpPr>
          <p:nvPr>
            <p:ph idx="1"/>
          </p:nvPr>
        </p:nvSpPr>
        <p:spPr/>
        <p:txBody>
          <a:bodyPr/>
          <a:lstStyle/>
          <a:p>
            <a:pPr>
              <a:spcAft>
                <a:spcPts val="1200"/>
              </a:spcAft>
            </a:pPr>
            <a:r>
              <a:rPr lang="en-ZA" sz="2800" dirty="0"/>
              <a:t>Even with regulatory approval, the ring would not be available right away.  </a:t>
            </a:r>
          </a:p>
          <a:p>
            <a:pPr>
              <a:spcAft>
                <a:spcPts val="1200"/>
              </a:spcAft>
            </a:pPr>
            <a:r>
              <a:rPr lang="en-ZA" sz="2800" dirty="0"/>
              <a:t>Each country’s government would still be responsible for deciding if, how, and when the ring would </a:t>
            </a:r>
            <a:r>
              <a:rPr lang="en-US" sz="2800" dirty="0"/>
              <a:t>be available.</a:t>
            </a:r>
          </a:p>
          <a:p>
            <a:pPr>
              <a:spcAft>
                <a:spcPts val="1200"/>
              </a:spcAft>
            </a:pPr>
            <a:r>
              <a:rPr lang="en-US" sz="2800" dirty="0"/>
              <a:t>The ring would be made available to former HOPE participants at the same time as other women. </a:t>
            </a:r>
          </a:p>
          <a:p>
            <a:pPr marL="0" indent="0">
              <a:buNone/>
            </a:pPr>
            <a:endParaRPr lang="en-US" dirty="0"/>
          </a:p>
        </p:txBody>
      </p:sp>
    </p:spTree>
    <p:extLst>
      <p:ext uri="{BB962C8B-B14F-4D97-AF65-F5344CB8AC3E}">
        <p14:creationId xmlns:p14="http://schemas.microsoft.com/office/powerpoint/2010/main" val="514256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42050"/>
              <a:gd name="adj2" fmla="val 56415"/>
            </a:avLst>
          </a:prstGeom>
          <a:solidFill>
            <a:srgbClr val="46263D"/>
          </a:solidFill>
          <a:ln>
            <a:solidFill>
              <a:srgbClr val="46263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60115" y="2929098"/>
            <a:ext cx="7116221" cy="830997"/>
          </a:xfrm>
          <a:prstGeom prst="rect">
            <a:avLst/>
          </a:prstGeom>
        </p:spPr>
        <p:txBody>
          <a:bodyPr wrap="square">
            <a:spAutoFit/>
          </a:bodyPr>
          <a:lstStyle/>
          <a:p>
            <a:r>
              <a:rPr lang="en-US" sz="4800" b="1" i="1" dirty="0">
                <a:solidFill>
                  <a:schemeClr val="bg1"/>
                </a:solidFill>
              </a:rPr>
              <a:t>Why does it take so long?</a:t>
            </a:r>
            <a:endParaRPr lang="en-US" sz="4800" i="1" dirty="0">
              <a:solidFill>
                <a:schemeClr val="bg1"/>
              </a:solidFill>
            </a:endParaRP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9934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it take so long?</a:t>
            </a:r>
            <a:endParaRPr lang="en-US" dirty="0">
              <a:solidFill>
                <a:srgbClr val="CC3399"/>
              </a:solidFill>
            </a:endParaRPr>
          </a:p>
        </p:txBody>
      </p:sp>
      <p:sp>
        <p:nvSpPr>
          <p:cNvPr id="3" name="Content Placeholder 2"/>
          <p:cNvSpPr>
            <a:spLocks noGrp="1"/>
          </p:cNvSpPr>
          <p:nvPr>
            <p:ph idx="1"/>
          </p:nvPr>
        </p:nvSpPr>
        <p:spPr>
          <a:xfrm>
            <a:off x="189187" y="1608083"/>
            <a:ext cx="8740562" cy="4966920"/>
          </a:xfrm>
        </p:spPr>
        <p:txBody>
          <a:bodyPr/>
          <a:lstStyle/>
          <a:p>
            <a:r>
              <a:rPr lang="en-US" sz="2800" dirty="0"/>
              <a:t>Dapivirine is a new drug that has never been used outside of a clinical trial before.</a:t>
            </a:r>
          </a:p>
          <a:p>
            <a:r>
              <a:rPr lang="en-US" sz="2800" dirty="0"/>
              <a:t>IPM has compiled information from 250 studies spanning almost 15 years into an application that totals 260,000 pages! </a:t>
            </a:r>
          </a:p>
          <a:p>
            <a:r>
              <a:rPr lang="en-US" sz="2800" dirty="0"/>
              <a:t>Regulators must review this information carefully in deciding whether or not to approve the dapivirine ring. </a:t>
            </a:r>
          </a:p>
          <a:p>
            <a:r>
              <a:rPr lang="en-US" sz="2800" dirty="0"/>
              <a:t>Remember – HOPE is happening at the same time as regulatory approvals, so it does not delay the process!</a:t>
            </a:r>
          </a:p>
        </p:txBody>
      </p:sp>
      <p:pic>
        <p:nvPicPr>
          <p:cNvPr id="4" name="Picture 3"/>
          <p:cNvPicPr>
            <a:picLocks noChangeAspect="1"/>
          </p:cNvPicPr>
          <p:nvPr/>
        </p:nvPicPr>
        <p:blipFill>
          <a:blip r:embed="rId2"/>
          <a:stretch>
            <a:fillRect/>
          </a:stretch>
        </p:blipFill>
        <p:spPr>
          <a:xfrm>
            <a:off x="2851884" y="6132786"/>
            <a:ext cx="451364" cy="635337"/>
          </a:xfrm>
          <a:prstGeom prst="rect">
            <a:avLst/>
          </a:prstGeom>
        </p:spPr>
      </p:pic>
      <p:pic>
        <p:nvPicPr>
          <p:cNvPr id="5" name="Picture 4"/>
          <p:cNvPicPr>
            <a:picLocks noChangeAspect="1"/>
          </p:cNvPicPr>
          <p:nvPr/>
        </p:nvPicPr>
        <p:blipFill>
          <a:blip r:embed="rId2"/>
          <a:stretch>
            <a:fillRect/>
          </a:stretch>
        </p:blipFill>
        <p:spPr>
          <a:xfrm>
            <a:off x="3970638" y="6132785"/>
            <a:ext cx="451364" cy="635337"/>
          </a:xfrm>
          <a:prstGeom prst="rect">
            <a:avLst/>
          </a:prstGeom>
        </p:spPr>
      </p:pic>
      <p:pic>
        <p:nvPicPr>
          <p:cNvPr id="6" name="Picture 5"/>
          <p:cNvPicPr>
            <a:picLocks noChangeAspect="1"/>
          </p:cNvPicPr>
          <p:nvPr/>
        </p:nvPicPr>
        <p:blipFill>
          <a:blip r:embed="rId2"/>
          <a:stretch>
            <a:fillRect/>
          </a:stretch>
        </p:blipFill>
        <p:spPr>
          <a:xfrm>
            <a:off x="5089392" y="6132784"/>
            <a:ext cx="451364" cy="635337"/>
          </a:xfrm>
          <a:prstGeom prst="rect">
            <a:avLst/>
          </a:prstGeom>
        </p:spPr>
      </p:pic>
      <p:pic>
        <p:nvPicPr>
          <p:cNvPr id="7" name="Picture 6"/>
          <p:cNvPicPr>
            <a:picLocks noChangeAspect="1"/>
          </p:cNvPicPr>
          <p:nvPr/>
        </p:nvPicPr>
        <p:blipFill>
          <a:blip r:embed="rId2"/>
          <a:stretch>
            <a:fillRect/>
          </a:stretch>
        </p:blipFill>
        <p:spPr>
          <a:xfrm>
            <a:off x="6208146" y="6132783"/>
            <a:ext cx="451364" cy="635337"/>
          </a:xfrm>
          <a:prstGeom prst="rect">
            <a:avLst/>
          </a:prstGeom>
        </p:spPr>
      </p:pic>
    </p:spTree>
    <p:extLst>
      <p:ext uri="{BB962C8B-B14F-4D97-AF65-F5344CB8AC3E}">
        <p14:creationId xmlns:p14="http://schemas.microsoft.com/office/powerpoint/2010/main" val="2872774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193217" y="928809"/>
            <a:ext cx="8339328" cy="4832248"/>
          </a:xfrm>
          <a:prstGeom prst="wedgeEllipseCallout">
            <a:avLst>
              <a:gd name="adj1" fmla="val -40853"/>
              <a:gd name="adj2" fmla="val 59949"/>
            </a:avLst>
          </a:prstGeom>
          <a:solidFill>
            <a:srgbClr val="98AD38"/>
          </a:solidFill>
          <a:ln>
            <a:solidFill>
              <a:srgbClr val="98AD38"/>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12795" y="2067324"/>
            <a:ext cx="7116221" cy="1938992"/>
          </a:xfrm>
          <a:prstGeom prst="rect">
            <a:avLst/>
          </a:prstGeom>
        </p:spPr>
        <p:txBody>
          <a:bodyPr wrap="square">
            <a:spAutoFit/>
          </a:bodyPr>
          <a:lstStyle/>
          <a:p>
            <a:r>
              <a:rPr lang="en-US" sz="4000" b="1" i="1" dirty="0">
                <a:solidFill>
                  <a:schemeClr val="bg1"/>
                </a:solidFill>
              </a:rPr>
              <a:t>Why can’t women have access to the ring until it’s approved and available?</a:t>
            </a: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3353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725684"/>
            <a:ext cx="8376558" cy="478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lnSpc>
                <a:spcPts val="3600"/>
              </a:lnSpc>
              <a:spcAft>
                <a:spcPts val="1200"/>
              </a:spcAft>
            </a:pPr>
            <a:r>
              <a:rPr lang="en-US" sz="2800" dirty="0"/>
              <a:t>We can only provide the ring to women while they are enrolled in the HOPE study and follow-up was designed to last for one year.</a:t>
            </a:r>
          </a:p>
          <a:p>
            <a:pPr defTabSz="914400">
              <a:lnSpc>
                <a:spcPts val="3600"/>
              </a:lnSpc>
              <a:spcAft>
                <a:spcPts val="1200"/>
              </a:spcAft>
            </a:pPr>
            <a:r>
              <a:rPr lang="en-US" sz="2800" dirty="0"/>
              <a:t>After exiting HOPE, participants would have access to the ring if and when it is approved and made publicly available. </a:t>
            </a:r>
          </a:p>
          <a:p>
            <a:pPr marL="0" indent="0" defTabSz="914400">
              <a:buFont typeface="Arial" charset="0"/>
              <a:buNone/>
            </a:pPr>
            <a:endParaRPr lang="en-US" dirty="0"/>
          </a:p>
        </p:txBody>
      </p:sp>
      <p:sp>
        <p:nvSpPr>
          <p:cNvPr id="3" name="Title 2"/>
          <p:cNvSpPr>
            <a:spLocks noGrp="1"/>
          </p:cNvSpPr>
          <p:nvPr>
            <p:ph type="title"/>
          </p:nvPr>
        </p:nvSpPr>
        <p:spPr/>
        <p:txBody>
          <a:bodyPr/>
          <a:lstStyle/>
          <a:p>
            <a:r>
              <a:rPr lang="en-US" dirty="0"/>
              <a:t>Access to the Ring</a:t>
            </a:r>
            <a:endParaRPr lang="en-US" dirty="0">
              <a:solidFill>
                <a:srgbClr val="CC3399"/>
              </a:solidFill>
            </a:endParaRPr>
          </a:p>
        </p:txBody>
      </p:sp>
      <p:pic>
        <p:nvPicPr>
          <p:cNvPr id="6" name="Picture 5"/>
          <p:cNvPicPr>
            <a:picLocks noChangeAspect="1"/>
          </p:cNvPicPr>
          <p:nvPr/>
        </p:nvPicPr>
        <p:blipFill>
          <a:blip r:embed="rId2"/>
          <a:stretch>
            <a:fillRect/>
          </a:stretch>
        </p:blipFill>
        <p:spPr>
          <a:xfrm>
            <a:off x="3474241" y="4966855"/>
            <a:ext cx="1766984" cy="1684625"/>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7000" l="0" r="97531"/>
                    </a14:imgEffect>
                  </a14:imgLayer>
                </a14:imgProps>
              </a:ext>
            </a:extLst>
          </a:blip>
          <a:stretch>
            <a:fillRect/>
          </a:stretch>
        </p:blipFill>
        <p:spPr>
          <a:xfrm rot="9507959">
            <a:off x="5305584" y="5402472"/>
            <a:ext cx="908364" cy="1121437"/>
          </a:xfrm>
          <a:prstGeom prst="rect">
            <a:avLst/>
          </a:prstGeom>
        </p:spPr>
      </p:pic>
      <p:sp>
        <p:nvSpPr>
          <p:cNvPr id="8" name="Rectangle 7"/>
          <p:cNvSpPr/>
          <p:nvPr/>
        </p:nvSpPr>
        <p:spPr>
          <a:xfrm>
            <a:off x="3377045" y="4966855"/>
            <a:ext cx="3011015" cy="176645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48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A6284"/>
                </a:solidFill>
              </a:rPr>
              <a:t>Staggered Exit</a:t>
            </a:r>
            <a:endParaRPr lang="en-US" sz="6000" b="1" dirty="0">
              <a:solidFill>
                <a:srgbClr val="8A6284"/>
              </a:solidFill>
            </a:endParaRPr>
          </a:p>
        </p:txBody>
      </p:sp>
      <p:sp>
        <p:nvSpPr>
          <p:cNvPr id="3" name="Content Placeholder 2"/>
          <p:cNvSpPr>
            <a:spLocks noGrp="1"/>
          </p:cNvSpPr>
          <p:nvPr>
            <p:ph idx="1"/>
          </p:nvPr>
        </p:nvSpPr>
        <p:spPr>
          <a:xfrm>
            <a:off x="457200" y="1787514"/>
            <a:ext cx="8229600" cy="4785232"/>
          </a:xfrm>
        </p:spPr>
        <p:txBody>
          <a:bodyPr/>
          <a:lstStyle/>
          <a:p>
            <a:r>
              <a:rPr lang="en-US" sz="2400" dirty="0"/>
              <a:t>All HOPE participants receive </a:t>
            </a:r>
            <a:r>
              <a:rPr lang="en-US" sz="2400" b="1" dirty="0"/>
              <a:t>an equal amount of time </a:t>
            </a:r>
            <a:r>
              <a:rPr lang="en-US" sz="2400" dirty="0"/>
              <a:t>in the study, but will exit at different times depending on when they enrolled. </a:t>
            </a:r>
          </a:p>
          <a:p>
            <a:endParaRPr lang="en-US" sz="2800" dirty="0"/>
          </a:p>
          <a:p>
            <a:endParaRPr lang="en-US" sz="2800" dirty="0"/>
          </a:p>
          <a:p>
            <a:endParaRPr lang="en-US" sz="2800" dirty="0"/>
          </a:p>
          <a:p>
            <a:endParaRPr lang="en-US" sz="2800" dirty="0"/>
          </a:p>
          <a:p>
            <a:r>
              <a:rPr lang="en-US" sz="2400" dirty="0"/>
              <a:t>The women who are continuing with study visits now have not yet reached their one year of follow-up time. </a:t>
            </a:r>
          </a:p>
          <a:p>
            <a:r>
              <a:rPr lang="en-US" sz="2400" dirty="0"/>
              <a:t>When they reach this milestone, they will be exited as well.</a:t>
            </a:r>
          </a:p>
          <a:p>
            <a:endParaRPr lang="en-US" sz="2800" dirty="0"/>
          </a:p>
        </p:txBody>
      </p:sp>
      <p:grpSp>
        <p:nvGrpSpPr>
          <p:cNvPr id="33" name="Group 32"/>
          <p:cNvGrpSpPr/>
          <p:nvPr/>
        </p:nvGrpSpPr>
        <p:grpSpPr>
          <a:xfrm>
            <a:off x="1118817" y="3052312"/>
            <a:ext cx="8509372" cy="1921074"/>
            <a:chOff x="888011" y="3806955"/>
            <a:chExt cx="8509372" cy="2318180"/>
          </a:xfrm>
        </p:grpSpPr>
        <p:cxnSp>
          <p:nvCxnSpPr>
            <p:cNvPr id="6" name="Straight Connector 5"/>
            <p:cNvCxnSpPr/>
            <p:nvPr/>
          </p:nvCxnSpPr>
          <p:spPr>
            <a:xfrm>
              <a:off x="6718286" y="4440428"/>
              <a:ext cx="12919" cy="90162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45292" y="3988584"/>
              <a:ext cx="15932" cy="1353464"/>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276600" y="4864597"/>
              <a:ext cx="5566" cy="477451"/>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Arrow: Right 9"/>
            <p:cNvSpPr/>
            <p:nvPr/>
          </p:nvSpPr>
          <p:spPr>
            <a:xfrm>
              <a:off x="1840364" y="3806955"/>
              <a:ext cx="4317285" cy="331806"/>
            </a:xfrm>
            <a:prstGeom prst="rightArrow">
              <a:avLst/>
            </a:prstGeom>
            <a:solidFill>
              <a:srgbClr val="46263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Arrow: Right 10"/>
            <p:cNvSpPr/>
            <p:nvPr/>
          </p:nvSpPr>
          <p:spPr>
            <a:xfrm>
              <a:off x="2413358" y="4243553"/>
              <a:ext cx="4317285" cy="331806"/>
            </a:xfrm>
            <a:prstGeom prst="rightArrow">
              <a:avLst/>
            </a:prstGeom>
            <a:solidFill>
              <a:srgbClr val="46263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Arrow: Right 11"/>
            <p:cNvSpPr/>
            <p:nvPr/>
          </p:nvSpPr>
          <p:spPr>
            <a:xfrm>
              <a:off x="2984029" y="4667722"/>
              <a:ext cx="4317285" cy="331806"/>
            </a:xfrm>
            <a:prstGeom prst="rightArrow">
              <a:avLst/>
            </a:prstGeom>
            <a:solidFill>
              <a:srgbClr val="46263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4" name="Straight Connector 13"/>
            <p:cNvCxnSpPr/>
            <p:nvPr/>
          </p:nvCxnSpPr>
          <p:spPr>
            <a:xfrm>
              <a:off x="1840364" y="4169733"/>
              <a:ext cx="0" cy="1172315"/>
            </a:xfrm>
            <a:prstGeom prst="line">
              <a:avLst/>
            </a:prstGeom>
            <a:ln>
              <a:solidFill>
                <a:srgbClr val="4E5E79"/>
              </a:solidFill>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4029" y="4961817"/>
              <a:ext cx="0" cy="380231"/>
            </a:xfrm>
            <a:prstGeom prst="line">
              <a:avLst/>
            </a:prstGeom>
            <a:ln>
              <a:solidFill>
                <a:srgbClr val="4E5E79"/>
              </a:solidFill>
              <a:headEnd type="triangle"/>
            </a:ln>
          </p:spPr>
          <p:style>
            <a:lnRef idx="1">
              <a:schemeClr val="accent1"/>
            </a:lnRef>
            <a:fillRef idx="0">
              <a:schemeClr val="accent1"/>
            </a:fillRef>
            <a:effectRef idx="0">
              <a:schemeClr val="accent1"/>
            </a:effectRef>
            <a:fontRef idx="minor">
              <a:schemeClr val="tx1"/>
            </a:fontRef>
          </p:style>
        </p:cxnSp>
        <p:graphicFrame>
          <p:nvGraphicFramePr>
            <p:cNvPr id="17" name="Diagram 16"/>
            <p:cNvGraphicFramePr/>
            <p:nvPr>
              <p:extLst>
                <p:ext uri="{D42A27DB-BD31-4B8C-83A1-F6EECF244321}">
                  <p14:modId xmlns:p14="http://schemas.microsoft.com/office/powerpoint/2010/main" val="3638845283"/>
                </p:ext>
              </p:extLst>
            </p:nvPr>
          </p:nvGraphicFramePr>
          <p:xfrm>
            <a:off x="888011" y="5311076"/>
            <a:ext cx="7367977" cy="523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p:cNvSpPr txBox="1"/>
            <p:nvPr/>
          </p:nvSpPr>
          <p:spPr>
            <a:xfrm>
              <a:off x="1710602" y="5679458"/>
              <a:ext cx="3172389" cy="445677"/>
            </a:xfrm>
            <a:prstGeom prst="rect">
              <a:avLst/>
            </a:prstGeom>
            <a:noFill/>
          </p:spPr>
          <p:txBody>
            <a:bodyPr wrap="square" rtlCol="0">
              <a:spAutoFit/>
            </a:bodyPr>
            <a:lstStyle/>
            <a:p>
              <a:r>
                <a:rPr lang="en-US" dirty="0">
                  <a:solidFill>
                    <a:srgbClr val="4E5D7A"/>
                  </a:solidFill>
                </a:rPr>
                <a:t>Enrollment</a:t>
              </a:r>
            </a:p>
          </p:txBody>
        </p:sp>
        <p:sp>
          <p:nvSpPr>
            <p:cNvPr id="32" name="TextBox 31"/>
            <p:cNvSpPr txBox="1"/>
            <p:nvPr/>
          </p:nvSpPr>
          <p:spPr>
            <a:xfrm>
              <a:off x="6224994" y="5663045"/>
              <a:ext cx="3172389" cy="445677"/>
            </a:xfrm>
            <a:prstGeom prst="rect">
              <a:avLst/>
            </a:prstGeom>
            <a:noFill/>
          </p:spPr>
          <p:txBody>
            <a:bodyPr wrap="square" rtlCol="0">
              <a:spAutoFit/>
            </a:bodyPr>
            <a:lstStyle/>
            <a:p>
              <a:r>
                <a:rPr lang="en-US" dirty="0">
                  <a:solidFill>
                    <a:srgbClr val="FF0000"/>
                  </a:solidFill>
                </a:rPr>
                <a:t>Study Exit</a:t>
              </a:r>
            </a:p>
          </p:txBody>
        </p:sp>
      </p:grpSp>
      <p:cxnSp>
        <p:nvCxnSpPr>
          <p:cNvPr id="19" name="Straight Connector 18"/>
          <p:cNvCxnSpPr/>
          <p:nvPr/>
        </p:nvCxnSpPr>
        <p:spPr>
          <a:xfrm>
            <a:off x="2644164" y="3689087"/>
            <a:ext cx="0" cy="635356"/>
          </a:xfrm>
          <a:prstGeom prst="line">
            <a:avLst/>
          </a:prstGeom>
          <a:ln>
            <a:solidFill>
              <a:srgbClr val="4E5E79"/>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63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44483"/>
              <a:gd name="adj2" fmla="val 57687"/>
            </a:avLst>
          </a:prstGeom>
          <a:solidFill>
            <a:srgbClr val="8A6284"/>
          </a:solidFill>
          <a:ln>
            <a:solidFill>
              <a:srgbClr val="8A6284"/>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15715" y="2344898"/>
            <a:ext cx="7116221" cy="2308324"/>
          </a:xfrm>
          <a:prstGeom prst="rect">
            <a:avLst/>
          </a:prstGeom>
        </p:spPr>
        <p:txBody>
          <a:bodyPr wrap="square">
            <a:spAutoFit/>
          </a:bodyPr>
          <a:lstStyle/>
          <a:p>
            <a:r>
              <a:rPr lang="en-US" sz="4800" b="1" i="1" dirty="0">
                <a:solidFill>
                  <a:schemeClr val="bg1"/>
                </a:solidFill>
              </a:rPr>
              <a:t>What is the anticipated cost of the ring and where would I get it? </a:t>
            </a:r>
            <a:endParaRPr lang="en-US" sz="4800" i="1" dirty="0">
              <a:solidFill>
                <a:schemeClr val="bg1"/>
              </a:solidFill>
            </a:endParaRP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3938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67055" y="4550203"/>
            <a:ext cx="2576945" cy="2307797"/>
          </a:xfrm>
          <a:prstGeom prst="rect">
            <a:avLst/>
          </a:prstGeom>
        </p:spPr>
      </p:pic>
      <p:sp>
        <p:nvSpPr>
          <p:cNvPr id="2" name="Title 1"/>
          <p:cNvSpPr>
            <a:spLocks noGrp="1"/>
          </p:cNvSpPr>
          <p:nvPr>
            <p:ph type="title"/>
          </p:nvPr>
        </p:nvSpPr>
        <p:spPr/>
        <p:txBody>
          <a:bodyPr/>
          <a:lstStyle/>
          <a:p>
            <a:r>
              <a:rPr lang="en-US" dirty="0"/>
              <a:t>Anticipated Cost</a:t>
            </a:r>
            <a:endParaRPr lang="en-US" dirty="0">
              <a:solidFill>
                <a:srgbClr val="CC3399"/>
              </a:solidFill>
            </a:endParaRPr>
          </a:p>
        </p:txBody>
      </p:sp>
      <p:sp>
        <p:nvSpPr>
          <p:cNvPr id="3" name="Content Placeholder 2"/>
          <p:cNvSpPr>
            <a:spLocks noGrp="1"/>
          </p:cNvSpPr>
          <p:nvPr>
            <p:ph idx="1"/>
          </p:nvPr>
        </p:nvSpPr>
        <p:spPr>
          <a:xfrm>
            <a:off x="457200" y="1722864"/>
            <a:ext cx="8229600" cy="4785232"/>
          </a:xfrm>
        </p:spPr>
        <p:txBody>
          <a:bodyPr/>
          <a:lstStyle/>
          <a:p>
            <a:pPr>
              <a:lnSpc>
                <a:spcPts val="3000"/>
              </a:lnSpc>
              <a:spcAft>
                <a:spcPts val="672"/>
              </a:spcAft>
            </a:pPr>
            <a:r>
              <a:rPr lang="en-US" sz="2800" dirty="0"/>
              <a:t>The cost is expected to be about 7 USD per ring or about 84 USD a year for 12 rings </a:t>
            </a:r>
            <a:r>
              <a:rPr lang="en-US" sz="2800" dirty="0">
                <a:solidFill>
                  <a:srgbClr val="FF0000"/>
                </a:solidFill>
              </a:rPr>
              <a:t>[site to insert local conversion]</a:t>
            </a:r>
          </a:p>
          <a:p>
            <a:pPr>
              <a:lnSpc>
                <a:spcPts val="3000"/>
              </a:lnSpc>
              <a:spcAft>
                <a:spcPts val="672"/>
              </a:spcAft>
            </a:pPr>
            <a:r>
              <a:rPr lang="en-US" sz="2800" dirty="0"/>
              <a:t>Governments and donors would pay these costs –this means the ring would be available to women at very low cost or for free</a:t>
            </a:r>
          </a:p>
          <a:p>
            <a:pPr>
              <a:lnSpc>
                <a:spcPts val="3100"/>
              </a:lnSpc>
              <a:spcAft>
                <a:spcPts val="672"/>
              </a:spcAft>
            </a:pPr>
            <a:r>
              <a:rPr lang="en-US" sz="2800" dirty="0"/>
              <a:t>Specific pricing plans may vary by country</a:t>
            </a:r>
          </a:p>
        </p:txBody>
      </p:sp>
    </p:spTree>
    <p:extLst>
      <p:ext uri="{BB962C8B-B14F-4D97-AF65-F5344CB8AC3E}">
        <p14:creationId xmlns:p14="http://schemas.microsoft.com/office/powerpoint/2010/main" val="2142923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Anticipated Access</a:t>
            </a:r>
          </a:p>
        </p:txBody>
      </p:sp>
      <p:sp>
        <p:nvSpPr>
          <p:cNvPr id="3" name="Content Placeholder 2"/>
          <p:cNvSpPr>
            <a:spLocks noGrp="1"/>
          </p:cNvSpPr>
          <p:nvPr>
            <p:ph idx="1"/>
          </p:nvPr>
        </p:nvSpPr>
        <p:spPr/>
        <p:txBody>
          <a:bodyPr/>
          <a:lstStyle/>
          <a:p>
            <a:r>
              <a:rPr lang="en-US" dirty="0"/>
              <a:t>Since the ring contains an ARV drug, some countries may require a health worker to prescribe or dispense it.  </a:t>
            </a:r>
          </a:p>
          <a:p>
            <a:r>
              <a:rPr lang="en-US" dirty="0"/>
              <a:t>The ring could be distributed at health clinics, hospitals, and/or private pharmacies.</a:t>
            </a:r>
          </a:p>
          <a:p>
            <a:endParaRPr lang="en-US" dirty="0"/>
          </a:p>
        </p:txBody>
      </p:sp>
      <p:pic>
        <p:nvPicPr>
          <p:cNvPr id="4" name="Picture 3"/>
          <p:cNvPicPr>
            <a:picLocks noChangeAspect="1"/>
          </p:cNvPicPr>
          <p:nvPr/>
        </p:nvPicPr>
        <p:blipFill>
          <a:blip r:embed="rId2"/>
          <a:stretch>
            <a:fillRect/>
          </a:stretch>
        </p:blipFill>
        <p:spPr>
          <a:xfrm>
            <a:off x="2888673" y="4358028"/>
            <a:ext cx="3258415" cy="2209966"/>
          </a:xfrm>
          <a:prstGeom prst="rect">
            <a:avLst/>
          </a:prstGeom>
        </p:spPr>
      </p:pic>
    </p:spTree>
    <p:extLst>
      <p:ext uri="{BB962C8B-B14F-4D97-AF65-F5344CB8AC3E}">
        <p14:creationId xmlns:p14="http://schemas.microsoft.com/office/powerpoint/2010/main" val="3216462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p>
        </p:txBody>
      </p:sp>
      <p:sp>
        <p:nvSpPr>
          <p:cNvPr id="3" name="Content Placeholder 2"/>
          <p:cNvSpPr>
            <a:spLocks noGrp="1"/>
          </p:cNvSpPr>
          <p:nvPr>
            <p:ph idx="1"/>
          </p:nvPr>
        </p:nvSpPr>
        <p:spPr>
          <a:xfrm>
            <a:off x="195949" y="1600200"/>
            <a:ext cx="8686800" cy="4785232"/>
          </a:xfrm>
        </p:spPr>
        <p:txBody>
          <a:bodyPr/>
          <a:lstStyle/>
          <a:p>
            <a:pPr defTabSz="914400">
              <a:spcAft>
                <a:spcPts val="600"/>
              </a:spcAft>
            </a:pPr>
            <a:r>
              <a:rPr lang="en-US" sz="2800" dirty="0"/>
              <a:t>We are extremely grateful for the investment of time and energy you have given to both ASPIRE and HOPE!</a:t>
            </a:r>
          </a:p>
          <a:p>
            <a:pPr defTabSz="914400">
              <a:spcAft>
                <a:spcPts val="600"/>
              </a:spcAft>
            </a:pPr>
            <a:r>
              <a:rPr lang="en-US" sz="2800" dirty="0"/>
              <a:t>We hope you feel proud of the contribution you have made to improving the options women have to prevent HIV.</a:t>
            </a:r>
          </a:p>
          <a:p>
            <a:pPr defTabSz="914400">
              <a:spcAft>
                <a:spcPts val="600"/>
              </a:spcAft>
            </a:pPr>
            <a:r>
              <a:rPr lang="en-US" sz="2800" dirty="0"/>
              <a:t>Although the process is complicated and takes time, we hope the ring will be approved and we can all celebrate together!</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248" b="17504"/>
          <a:stretch/>
        </p:blipFill>
        <p:spPr>
          <a:xfrm>
            <a:off x="2944950" y="5522010"/>
            <a:ext cx="3384731" cy="1274590"/>
          </a:xfrm>
          <a:prstGeom prst="rect">
            <a:avLst/>
          </a:prstGeom>
        </p:spPr>
      </p:pic>
    </p:spTree>
    <p:extLst>
      <p:ext uri="{BB962C8B-B14F-4D97-AF65-F5344CB8AC3E}">
        <p14:creationId xmlns:p14="http://schemas.microsoft.com/office/powerpoint/2010/main" val="1324788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solidFill>
                  <a:srgbClr val="8A6284"/>
                </a:solidFill>
              </a:rPr>
              <a:t>Recognizing Contributions of Participants from ASPIRE and HOPE</a:t>
            </a:r>
            <a:endParaRPr lang="en-US" sz="4000" b="1" dirty="0">
              <a:solidFill>
                <a:srgbClr val="8A6284"/>
              </a:solidFill>
            </a:endParaRPr>
          </a:p>
        </p:txBody>
      </p:sp>
      <p:pic>
        <p:nvPicPr>
          <p:cNvPr id="7" name="Picture 4" descr="Picture 037"/>
          <p:cNvPicPr>
            <a:picLocks noChangeAspect="1" noChangeArrowheads="1"/>
          </p:cNvPicPr>
          <p:nvPr/>
        </p:nvPicPr>
        <p:blipFill rotWithShape="1">
          <a:blip r:embed="rId3">
            <a:extLst>
              <a:ext uri="{28A0092B-C50C-407E-A947-70E740481C1C}">
                <a14:useLocalDpi xmlns:a14="http://schemas.microsoft.com/office/drawing/2010/main" val="0"/>
              </a:ext>
            </a:extLst>
          </a:blip>
          <a:srcRect b="27498"/>
          <a:stretch/>
        </p:blipFill>
        <p:spPr bwMode="auto">
          <a:xfrm>
            <a:off x="101600" y="1641584"/>
            <a:ext cx="8940800" cy="514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4800600" y="1790967"/>
            <a:ext cx="4064000" cy="2420725"/>
          </a:xfrm>
          <a:prstGeom prst="rect">
            <a:avLst/>
          </a:prstGeom>
          <a:solidFill>
            <a:srgbClr val="740074"/>
          </a:solidFill>
          <a:ln>
            <a:noFill/>
          </a:ln>
          <a:extLst/>
        </p:spPr>
        <p:txBody>
          <a:bodyPr wrap="square" lIns="121917" tIns="60959" rIns="121917" bIns="60959">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40">
              <a:defRPr/>
            </a:pPr>
            <a:r>
              <a:rPr lang="en-US" sz="2133" i="1" dirty="0">
                <a:solidFill>
                  <a:schemeClr val="bg1"/>
                </a:solidFill>
                <a:latin typeface="Candara"/>
              </a:rPr>
              <a:t>It is also something to be proud of when you will tell your relatives even after 50 years that, “Ah do you know that this ring being used, it is us who made it to be approved for use to prevent HIV.”  - ASPIRE participant</a:t>
            </a:r>
          </a:p>
        </p:txBody>
      </p:sp>
    </p:spTree>
    <p:extLst>
      <p:ext uri="{BB962C8B-B14F-4D97-AF65-F5344CB8AC3E}">
        <p14:creationId xmlns:p14="http://schemas.microsoft.com/office/powerpoint/2010/main" val="960576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457200" y="1981200"/>
            <a:ext cx="5562600" cy="1752600"/>
          </a:xfrm>
        </p:spPr>
        <p:txBody>
          <a:bodyPr/>
          <a:lstStyle/>
          <a:p>
            <a:pPr eaLnBrk="1" hangingPunct="1">
              <a:spcBef>
                <a:spcPct val="0"/>
              </a:spcBef>
              <a:defRPr/>
            </a:pPr>
            <a:r>
              <a:rPr lang="en-US" altLang="en-US" sz="5400" b="1" dirty="0">
                <a:solidFill>
                  <a:srgbClr val="8A6284"/>
                </a:solidFill>
                <a:latin typeface="+mj-lt"/>
                <a:ea typeface="+mj-ea"/>
                <a:cs typeface="+mj-cs"/>
              </a:rPr>
              <a:t>Thank you!</a:t>
            </a:r>
          </a:p>
        </p:txBody>
      </p:sp>
      <p:pic>
        <p:nvPicPr>
          <p:cNvPr id="153603" name="Picture 4" descr="MTN LOGO_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645150"/>
            <a:ext cx="19843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4" descr="C:\Users\amayo\AppData\Local\Microsoft\Windows\Temporary Internet Files\Content.Outlook\HHF5TJ64\Hope_Study_1Tag_PMS (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0"/>
            <a:ext cx="36576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6125" y="0"/>
            <a:ext cx="458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7728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119"/>
            <a:ext cx="8229600" cy="1143000"/>
          </a:xfrm>
        </p:spPr>
        <p:txBody>
          <a:bodyPr/>
          <a:lstStyle/>
          <a:p>
            <a:r>
              <a:rPr lang="en-US" b="1" dirty="0">
                <a:solidFill>
                  <a:srgbClr val="8A6284"/>
                </a:solidFill>
              </a:rPr>
              <a:t>When will PUEVs start?</a:t>
            </a:r>
          </a:p>
        </p:txBody>
      </p:sp>
      <p:sp>
        <p:nvSpPr>
          <p:cNvPr id="3" name="Content Placeholder 2"/>
          <p:cNvSpPr>
            <a:spLocks noGrp="1"/>
          </p:cNvSpPr>
          <p:nvPr>
            <p:ph idx="1"/>
          </p:nvPr>
        </p:nvSpPr>
        <p:spPr/>
        <p:txBody>
          <a:bodyPr/>
          <a:lstStyle/>
          <a:p>
            <a:r>
              <a:rPr lang="en-US" dirty="0"/>
              <a:t>Across all sites, the first HOPE PUEV is targeted for </a:t>
            </a:r>
            <a:r>
              <a:rPr lang="en-US" b="1" dirty="0"/>
              <a:t>July 2017</a:t>
            </a:r>
            <a:r>
              <a:rPr lang="en-US" dirty="0"/>
              <a:t>, followed by the first Study Exit in </a:t>
            </a:r>
            <a:r>
              <a:rPr lang="en-US" b="1" dirty="0"/>
              <a:t>August 2017</a:t>
            </a:r>
          </a:p>
          <a:p>
            <a:pPr marL="0" indent="0">
              <a:buNone/>
            </a:pPr>
            <a:endParaRPr lang="en-US" sz="1600" b="1" dirty="0"/>
          </a:p>
          <a:p>
            <a:r>
              <a:rPr lang="en-US" u="sng" dirty="0"/>
              <a:t>At this site</a:t>
            </a:r>
            <a:r>
              <a:rPr lang="en-US" dirty="0"/>
              <a:t>, the first PUEVs will start in </a:t>
            </a:r>
            <a:r>
              <a:rPr lang="en-US" i="1" dirty="0">
                <a:solidFill>
                  <a:srgbClr val="FF0000"/>
                </a:solidFill>
              </a:rPr>
              <a:t>[sites to insert relevant dates and modify image below]</a:t>
            </a:r>
          </a:p>
          <a:p>
            <a:endParaRPr lang="en-US" dirty="0"/>
          </a:p>
        </p:txBody>
      </p:sp>
      <p:grpSp>
        <p:nvGrpSpPr>
          <p:cNvPr id="4" name="Group 2"/>
          <p:cNvGrpSpPr>
            <a:grpSpLocks/>
          </p:cNvGrpSpPr>
          <p:nvPr/>
        </p:nvGrpSpPr>
        <p:grpSpPr bwMode="auto">
          <a:xfrm>
            <a:off x="2873157" y="4854442"/>
            <a:ext cx="1581732" cy="1678205"/>
            <a:chOff x="1284288" y="1752600"/>
            <a:chExt cx="1905000" cy="2476500"/>
          </a:xfrm>
        </p:grpSpPr>
        <p:grpSp>
          <p:nvGrpSpPr>
            <p:cNvPr id="5" name="Group 2"/>
            <p:cNvGrpSpPr>
              <a:grpSpLocks/>
            </p:cNvGrpSpPr>
            <p:nvPr/>
          </p:nvGrpSpPr>
          <p:grpSpPr bwMode="auto">
            <a:xfrm>
              <a:off x="1284288" y="1752600"/>
              <a:ext cx="1905000" cy="2476500"/>
              <a:chOff x="1285037" y="2286000"/>
              <a:chExt cx="1905000" cy="2476498"/>
            </a:xfrm>
          </p:grpSpPr>
          <p:sp>
            <p:nvSpPr>
              <p:cNvPr id="7" name="Freeform 8"/>
              <p:cNvSpPr/>
              <p:nvPr/>
            </p:nvSpPr>
            <p:spPr>
              <a:xfrm>
                <a:off x="1285037" y="2286000"/>
                <a:ext cx="1905000" cy="720048"/>
              </a:xfrm>
              <a:custGeom>
                <a:avLst/>
                <a:gdLst>
                  <a:gd name="connsiteX0" fmla="*/ 0 w 1905000"/>
                  <a:gd name="connsiteY0" fmla="*/ 0 h 720000"/>
                  <a:gd name="connsiteX1" fmla="*/ 1905000 w 1905000"/>
                  <a:gd name="connsiteY1" fmla="*/ 0 h 720000"/>
                  <a:gd name="connsiteX2" fmla="*/ 1905000 w 1905000"/>
                  <a:gd name="connsiteY2" fmla="*/ 720000 h 720000"/>
                  <a:gd name="connsiteX3" fmla="*/ 0 w 1905000"/>
                  <a:gd name="connsiteY3" fmla="*/ 720000 h 720000"/>
                  <a:gd name="connsiteX4" fmla="*/ 0 w 1905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720000">
                    <a:moveTo>
                      <a:pt x="0" y="0"/>
                    </a:moveTo>
                    <a:lnTo>
                      <a:pt x="1905000" y="0"/>
                    </a:lnTo>
                    <a:lnTo>
                      <a:pt x="1905000" y="720000"/>
                    </a:lnTo>
                    <a:lnTo>
                      <a:pt x="0" y="720000"/>
                    </a:lnTo>
                    <a:lnTo>
                      <a:pt x="0" y="0"/>
                    </a:lnTo>
                    <a:close/>
                  </a:path>
                </a:pathLst>
              </a:custGeom>
              <a:solidFill>
                <a:srgbClr val="886384"/>
              </a:solidFill>
              <a:ln>
                <a:solidFill>
                  <a:srgbClr val="8A628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0" tIns="101600" rIns="177800" bIns="101600" spcCol="1270" anchor="ctr"/>
              <a:lstStyle/>
              <a:p>
                <a:pPr algn="ctr" defTabSz="1111250">
                  <a:lnSpc>
                    <a:spcPct val="90000"/>
                  </a:lnSpc>
                  <a:spcAft>
                    <a:spcPct val="35000"/>
                  </a:spcAft>
                  <a:defRPr/>
                </a:pPr>
                <a:r>
                  <a:rPr lang="en-US" sz="2500" b="1" dirty="0"/>
                  <a:t>July 2017</a:t>
                </a:r>
                <a:endParaRPr lang="en-US" sz="2500" dirty="0"/>
              </a:p>
            </p:txBody>
          </p:sp>
          <p:sp>
            <p:nvSpPr>
              <p:cNvPr id="8" name="Rectangle 7"/>
              <p:cNvSpPr/>
              <p:nvPr/>
            </p:nvSpPr>
            <p:spPr>
              <a:xfrm>
                <a:off x="1285037" y="3006048"/>
                <a:ext cx="1905000" cy="17564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1289" t="41975" r="85011" b="11298"/>
            <a:stretch>
              <a:fillRect/>
            </a:stretch>
          </p:blipFill>
          <p:spPr bwMode="auto">
            <a:xfrm>
              <a:off x="1411288" y="2651125"/>
              <a:ext cx="16541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36"/>
          <p:cNvGrpSpPr>
            <a:grpSpLocks/>
          </p:cNvGrpSpPr>
          <p:nvPr/>
        </p:nvGrpSpPr>
        <p:grpSpPr bwMode="auto">
          <a:xfrm>
            <a:off x="4718399" y="4854442"/>
            <a:ext cx="1581733" cy="1678205"/>
            <a:chOff x="1284288" y="1752600"/>
            <a:chExt cx="1905000" cy="2476500"/>
          </a:xfrm>
        </p:grpSpPr>
        <p:grpSp>
          <p:nvGrpSpPr>
            <p:cNvPr id="10" name="Group 2"/>
            <p:cNvGrpSpPr>
              <a:grpSpLocks/>
            </p:cNvGrpSpPr>
            <p:nvPr/>
          </p:nvGrpSpPr>
          <p:grpSpPr bwMode="auto">
            <a:xfrm>
              <a:off x="1284288" y="1752600"/>
              <a:ext cx="1905000" cy="2476500"/>
              <a:chOff x="1285037" y="2286000"/>
              <a:chExt cx="1905000" cy="2476498"/>
            </a:xfrm>
          </p:grpSpPr>
          <p:sp>
            <p:nvSpPr>
              <p:cNvPr id="12" name="Freeform 39"/>
              <p:cNvSpPr/>
              <p:nvPr/>
            </p:nvSpPr>
            <p:spPr>
              <a:xfrm>
                <a:off x="1285037" y="2286000"/>
                <a:ext cx="1905000" cy="720048"/>
              </a:xfrm>
              <a:custGeom>
                <a:avLst/>
                <a:gdLst>
                  <a:gd name="connsiteX0" fmla="*/ 0 w 1905000"/>
                  <a:gd name="connsiteY0" fmla="*/ 0 h 720000"/>
                  <a:gd name="connsiteX1" fmla="*/ 1905000 w 1905000"/>
                  <a:gd name="connsiteY1" fmla="*/ 0 h 720000"/>
                  <a:gd name="connsiteX2" fmla="*/ 1905000 w 1905000"/>
                  <a:gd name="connsiteY2" fmla="*/ 720000 h 720000"/>
                  <a:gd name="connsiteX3" fmla="*/ 0 w 1905000"/>
                  <a:gd name="connsiteY3" fmla="*/ 720000 h 720000"/>
                  <a:gd name="connsiteX4" fmla="*/ 0 w 1905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720000">
                    <a:moveTo>
                      <a:pt x="0" y="0"/>
                    </a:moveTo>
                    <a:lnTo>
                      <a:pt x="1905000" y="0"/>
                    </a:lnTo>
                    <a:lnTo>
                      <a:pt x="1905000" y="720000"/>
                    </a:lnTo>
                    <a:lnTo>
                      <a:pt x="0" y="720000"/>
                    </a:lnTo>
                    <a:lnTo>
                      <a:pt x="0" y="0"/>
                    </a:lnTo>
                    <a:close/>
                  </a:path>
                </a:pathLst>
              </a:custGeom>
              <a:solidFill>
                <a:srgbClr val="98AD38"/>
              </a:solidFill>
              <a:ln>
                <a:solidFill>
                  <a:srgbClr val="98AD38"/>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0" tIns="101600" rIns="177800" bIns="101600" spcCol="1270" anchor="ctr"/>
              <a:lstStyle/>
              <a:p>
                <a:pPr algn="ctr" defTabSz="1111250">
                  <a:lnSpc>
                    <a:spcPct val="90000"/>
                  </a:lnSpc>
                  <a:spcAft>
                    <a:spcPct val="35000"/>
                  </a:spcAft>
                  <a:defRPr/>
                </a:pPr>
                <a:r>
                  <a:rPr lang="en-US" sz="2500" b="1" dirty="0"/>
                  <a:t>Aug 2017</a:t>
                </a:r>
                <a:endParaRPr lang="en-US" sz="2500" dirty="0"/>
              </a:p>
            </p:txBody>
          </p:sp>
          <p:sp>
            <p:nvSpPr>
              <p:cNvPr id="13" name="Rectangle 12"/>
              <p:cNvSpPr/>
              <p:nvPr/>
            </p:nvSpPr>
            <p:spPr>
              <a:xfrm>
                <a:off x="1285037" y="3006048"/>
                <a:ext cx="1905000" cy="17564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l="1289" t="41975" r="85011" b="11298"/>
            <a:stretch>
              <a:fillRect/>
            </a:stretch>
          </p:blipFill>
          <p:spPr bwMode="auto">
            <a:xfrm>
              <a:off x="1411288" y="2651125"/>
              <a:ext cx="16541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3137482" y="6525668"/>
            <a:ext cx="3162649" cy="369332"/>
          </a:xfrm>
          <a:prstGeom prst="rect">
            <a:avLst/>
          </a:prstGeom>
          <a:noFill/>
        </p:spPr>
        <p:txBody>
          <a:bodyPr wrap="square" rtlCol="0">
            <a:spAutoFit/>
          </a:bodyPr>
          <a:lstStyle/>
          <a:p>
            <a:r>
              <a:rPr lang="en-US" dirty="0"/>
              <a:t>1</a:t>
            </a:r>
            <a:r>
              <a:rPr lang="en-US" baseline="30000" dirty="0"/>
              <a:t>st</a:t>
            </a:r>
            <a:r>
              <a:rPr lang="en-US" dirty="0"/>
              <a:t> PUEV		       1</a:t>
            </a:r>
            <a:r>
              <a:rPr lang="en-US" baseline="30000" dirty="0"/>
              <a:t>st</a:t>
            </a:r>
            <a:r>
              <a:rPr lang="en-US" dirty="0"/>
              <a:t> Exit Visit</a:t>
            </a:r>
          </a:p>
        </p:txBody>
      </p:sp>
    </p:spTree>
    <p:extLst>
      <p:ext uri="{BB962C8B-B14F-4D97-AF65-F5344CB8AC3E}">
        <p14:creationId xmlns:p14="http://schemas.microsoft.com/office/powerpoint/2010/main" val="273610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p:cNvSpPr/>
          <p:nvPr/>
        </p:nvSpPr>
        <p:spPr>
          <a:xfrm>
            <a:off x="292608" y="928473"/>
            <a:ext cx="8339328" cy="4832248"/>
          </a:xfrm>
          <a:prstGeom prst="wedgeEllipseCallout">
            <a:avLst>
              <a:gd name="adj1" fmla="val 44793"/>
              <a:gd name="adj2" fmla="val 58255"/>
            </a:avLst>
          </a:prstGeom>
          <a:solidFill>
            <a:srgbClr val="4E5D7A"/>
          </a:solidFill>
          <a:ln>
            <a:solidFill>
              <a:srgbClr val="4E5D7A"/>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15715" y="2019722"/>
            <a:ext cx="7116221" cy="2308324"/>
          </a:xfrm>
          <a:prstGeom prst="rect">
            <a:avLst/>
          </a:prstGeom>
        </p:spPr>
        <p:txBody>
          <a:bodyPr wrap="square">
            <a:spAutoFit/>
          </a:bodyPr>
          <a:lstStyle/>
          <a:p>
            <a:r>
              <a:rPr lang="en-US" sz="4800" b="1" i="1" dirty="0">
                <a:solidFill>
                  <a:schemeClr val="bg1"/>
                </a:solidFill>
              </a:rPr>
              <a:t>Why was HOPE designed to be only one year of follow-up? </a:t>
            </a:r>
            <a:endParaRPr lang="en-US" sz="4800" i="1" dirty="0">
              <a:solidFill>
                <a:schemeClr val="bg1"/>
              </a:solidFill>
            </a:endParaRPr>
          </a:p>
        </p:txBody>
      </p:sp>
      <p:sp>
        <p:nvSpPr>
          <p:cNvPr id="4" name="Rectangle 3"/>
          <p:cNvSpPr/>
          <p:nvPr/>
        </p:nvSpPr>
        <p:spPr>
          <a:xfrm>
            <a:off x="1643450" y="18233"/>
            <a:ext cx="7500550" cy="463681"/>
          </a:xfrm>
          <a:prstGeom prst="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357" y="18233"/>
            <a:ext cx="1532238" cy="463681"/>
          </a:xfrm>
          <a:prstGeom prst="rect">
            <a:avLst/>
          </a:prstGeom>
          <a:solidFill>
            <a:srgbClr val="A6D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244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A6284"/>
                </a:solidFill>
              </a:rPr>
              <a:t>One Year of Follow-up Time</a:t>
            </a:r>
          </a:p>
        </p:txBody>
      </p:sp>
      <p:sp>
        <p:nvSpPr>
          <p:cNvPr id="3" name="Content Placeholder 2"/>
          <p:cNvSpPr>
            <a:spLocks noGrp="1"/>
          </p:cNvSpPr>
          <p:nvPr>
            <p:ph idx="1"/>
          </p:nvPr>
        </p:nvSpPr>
        <p:spPr>
          <a:xfrm>
            <a:off x="457199" y="1600199"/>
            <a:ext cx="6734433" cy="4911811"/>
          </a:xfrm>
        </p:spPr>
        <p:txBody>
          <a:bodyPr/>
          <a:lstStyle/>
          <a:p>
            <a:pPr>
              <a:spcAft>
                <a:spcPts val="0"/>
              </a:spcAft>
            </a:pPr>
            <a:r>
              <a:rPr lang="en-US" sz="2800" dirty="0"/>
              <a:t>Following each participant for one year provides enough data to answer the study’s questions within a timeframe that could help inform ongoing regulatory submissions for the ring.</a:t>
            </a:r>
          </a:p>
          <a:p>
            <a:pPr marL="0" indent="0">
              <a:spcAft>
                <a:spcPts val="0"/>
              </a:spcAft>
              <a:buNone/>
            </a:pPr>
            <a:r>
              <a:rPr lang="en-US" sz="2800" dirty="0"/>
              <a:t> </a:t>
            </a:r>
          </a:p>
          <a:p>
            <a:pPr>
              <a:spcAft>
                <a:spcPts val="0"/>
              </a:spcAft>
            </a:pPr>
            <a:r>
              <a:rPr lang="en-US" sz="2800" dirty="0"/>
              <a:t>HOPE is similar to other HIV prevention open label extension studies that have been conducted to date, which lasted between 1-2 years. </a:t>
            </a:r>
          </a:p>
        </p:txBody>
      </p:sp>
      <p:pic>
        <p:nvPicPr>
          <p:cNvPr id="1026" name="Picture 2" descr="Image result for 1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946" y="2123637"/>
            <a:ext cx="3733543" cy="373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3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A6284"/>
                </a:solidFill>
              </a:rPr>
              <a:t>Preparing to Exit the Study</a:t>
            </a:r>
          </a:p>
        </p:txBody>
      </p:sp>
      <p:sp>
        <p:nvSpPr>
          <p:cNvPr id="3" name="Content Placeholder 2"/>
          <p:cNvSpPr>
            <a:spLocks noGrp="1"/>
          </p:cNvSpPr>
          <p:nvPr>
            <p:ph idx="1"/>
          </p:nvPr>
        </p:nvSpPr>
        <p:spPr/>
        <p:txBody>
          <a:bodyPr/>
          <a:lstStyle/>
          <a:p>
            <a:r>
              <a:rPr lang="en-US" sz="2800" dirty="0"/>
              <a:t>You may have some questions as you get closer to study exit, such as:</a:t>
            </a:r>
          </a:p>
          <a:p>
            <a:pPr lvl="1"/>
            <a:r>
              <a:rPr lang="en-US" sz="2400" b="1" i="1" dirty="0"/>
              <a:t>Once I am no longer in the study, how will I be protected from HIV?</a:t>
            </a:r>
          </a:p>
          <a:p>
            <a:pPr lvl="1"/>
            <a:r>
              <a:rPr lang="en-US" sz="2400" b="1" i="1" dirty="0"/>
              <a:t>Where will I get contraception? </a:t>
            </a:r>
          </a:p>
          <a:p>
            <a:pPr lvl="1"/>
            <a:r>
              <a:rPr lang="en-US" sz="2400" b="1" i="1" dirty="0"/>
              <a:t>Where will I get health care? </a:t>
            </a:r>
          </a:p>
          <a:p>
            <a:pPr lvl="1"/>
            <a:r>
              <a:rPr lang="en-US" sz="2400" b="1" i="1" dirty="0"/>
              <a:t>Are there other HIV prevention research studies that I can join? </a:t>
            </a:r>
          </a:p>
          <a:p>
            <a:pPr lvl="1"/>
            <a:r>
              <a:rPr lang="en-US" sz="2400" b="1" i="1" dirty="0"/>
              <a:t>When will HOPE results be available?</a:t>
            </a:r>
            <a:endParaRPr lang="en-US" sz="2400" i="1" dirty="0"/>
          </a:p>
          <a:p>
            <a:r>
              <a:rPr lang="en-US" sz="2800" dirty="0"/>
              <a:t>We will go through these topics now and encourage you to ask any other questions you have </a:t>
            </a:r>
          </a:p>
        </p:txBody>
      </p:sp>
    </p:spTree>
    <p:extLst>
      <p:ext uri="{BB962C8B-B14F-4D97-AF65-F5344CB8AC3E}">
        <p14:creationId xmlns:p14="http://schemas.microsoft.com/office/powerpoint/2010/main" val="35401014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88DA8E16D123428C51A12D2C15BBA5" ma:contentTypeVersion="" ma:contentTypeDescription="Create a new document." ma:contentTypeScope="" ma:versionID="2edee26cf978ef57d9874f53d2f8488e">
  <xsd:schema xmlns:xsd="http://www.w3.org/2001/XMLSchema" xmlns:xs="http://www.w3.org/2001/XMLSchema" xmlns:p="http://schemas.microsoft.com/office/2006/metadata/properties" xmlns:ns2="984042B5-A73C-4BAD-95D6-80B9343C719D" xmlns:ns3="0cdb9d7b-3bdb-4b1c-be50-7737cb6ee7a2" xmlns:ns4="02a1934f-4489-4902-822e-a2276c3ebccc" xmlns:ns5="984042b5-a73c-4bad-95d6-80b9343c719d" targetNamespace="http://schemas.microsoft.com/office/2006/metadata/properties" ma:root="true" ma:fieldsID="5554efb10c04053e33e2ba09c8e528cf" ns2:_="" ns3:_="" ns4:_="" ns5:_="">
    <xsd:import namespace="984042B5-A73C-4BAD-95D6-80B9343C719D"/>
    <xsd:import namespace="0cdb9d7b-3bdb-4b1c-be50-7737cb6ee7a2"/>
    <xsd:import namespace="02a1934f-4489-4902-822e-a2276c3ebccc"/>
    <xsd:import namespace="984042b5-a73c-4bad-95d6-80b9343c719d"/>
    <xsd:element name="properties">
      <xsd:complexType>
        <xsd:sequence>
          <xsd:element name="documentManagement">
            <xsd:complexType>
              <xsd:all>
                <xsd:element ref="ns2:StudyDoc" minOccurs="0"/>
                <xsd:element ref="ns2:StudyDocType" minOccurs="0"/>
                <xsd:element ref="ns2:ProtocolVersion" minOccurs="0"/>
                <xsd:element ref="ns2:Status" minOccurs="0"/>
                <xsd:element ref="ns3:SharedWithUsers" minOccurs="0"/>
                <xsd:element ref="ns2:ForReview" minOccurs="0"/>
                <xsd:element ref="ns4:SharingHintHash" minOccurs="0"/>
                <xsd:element ref="ns5:DocDate" minOccurs="0"/>
                <xsd:element ref="ns3:SharedWithDetails" minOccurs="0"/>
                <xsd:element ref="ns5:Required_x0020_Reviewers" minOccurs="0"/>
                <xsd:element ref="ns5:Tags"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042B5-A73C-4BAD-95D6-80B9343C719D" elementFormDefault="qualified">
    <xsd:import namespace="http://schemas.microsoft.com/office/2006/documentManagement/types"/>
    <xsd:import namespace="http://schemas.microsoft.com/office/infopath/2007/PartnerControls"/>
    <xsd:element name="StudyDoc" ma:index="8" nillable="true" ma:displayName="StudyDoc" ma:format="Dropdown" ma:internalName="StudyDoc">
      <xsd:simpleType>
        <xsd:restriction base="dms:Choice">
          <xsd:enumeration value="SCHARP"/>
          <xsd:enumeration value="BRWG/Behavioral"/>
          <xsd:enumeration value="Protocol"/>
          <xsd:enumeration value="SSP"/>
          <xsd:enumeration value="Product/Safety"/>
          <xsd:enumeration value="Pitt LOC"/>
          <xsd:enumeration value="LC"/>
          <xsd:enumeration value="Communication"/>
          <xsd:enumeration value="FHI360"/>
        </xsd:restriction>
      </xsd:simpleType>
    </xsd:element>
    <xsd:element name="StudyDocType" ma:index="9" nillable="true" ma:displayName="StudyDocType" ma:format="Dropdown" ma:internalName="StudyDocType">
      <xsd:simpleType>
        <xsd:restriction base="dms:Choice">
          <xsd:enumeration value="LoA"/>
          <xsd:enumeration value="CM"/>
          <xsd:enumeration value="Protocol"/>
          <xsd:enumeration value="InformedConsent"/>
          <xsd:enumeration value="SSP Section"/>
          <xsd:enumeration value="DataCollection"/>
          <xsd:enumeration value="DataCommunique"/>
          <xsd:enumeration value="OpGuidance"/>
          <xsd:enumeration value="DSMB Planning"/>
          <xsd:enumeration value="Results Planning"/>
          <xsd:enumeration value="IB/Product Insert"/>
          <xsd:enumeration value="Safety Report/Memo"/>
          <xsd:enumeration value="Closeout"/>
          <xsd:enumeration value="Assessment Visits"/>
          <xsd:enumeration value="Priority Email"/>
          <xsd:enumeration value="Eligibility"/>
          <xsd:enumeration value="Other"/>
        </xsd:restriction>
      </xsd:simpleType>
    </xsd:element>
    <xsd:element name="ProtocolVersion" ma:index="10" nillable="true" ma:displayName="DocVersion" ma:decimals="1" ma:description="Version of document (e.g. for protocol/SSP/IB, etc.); leave blank for items n/a" ma:internalName="ProtocolVersion" ma:percentage="FALSE">
      <xsd:simpleType>
        <xsd:restriction base="dms:Number"/>
      </xsd:simpleType>
    </xsd:element>
    <xsd:element name="Status" ma:index="11" nillable="true" ma:displayName="Status" ma:default="Draft" ma:format="Dropdown" ma:internalName="Status">
      <xsd:simpleType>
        <xsd:restriction base="dms:Choice">
          <xsd:enumeration value="Draft"/>
          <xsd:enumeration value="Archive"/>
          <xsd:enumeration value="Final"/>
        </xsd:restriction>
      </xsd:simpleType>
    </xsd:element>
    <xsd:element name="ForReview" ma:index="13" nillable="true" ma:displayName="ForReview" ma:default="1" ma:description="tick &quot;yes&quot; to indicate ready for team review" ma:internalName="ForReview">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a1934f-4489-4902-822e-a2276c3ebccc" elementFormDefault="qualified">
    <xsd:import namespace="http://schemas.microsoft.com/office/2006/documentManagement/types"/>
    <xsd:import namespace="http://schemas.microsoft.com/office/infopath/2007/PartnerControls"/>
    <xsd:element name="SharingHintHash" ma:index="14"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4042b5-a73c-4bad-95d6-80b9343c719d" elementFormDefault="qualified">
    <xsd:import namespace="http://schemas.microsoft.com/office/2006/documentManagement/types"/>
    <xsd:import namespace="http://schemas.microsoft.com/office/infopath/2007/PartnerControls"/>
    <xsd:element name="DocDate" ma:index="15" nillable="true" ma:displayName="DocDate" ma:description="Date for organizing DSMB/Priority Email documents; n/a for other documents" ma:format="DateOnly" ma:internalName="DocDate">
      <xsd:simpleType>
        <xsd:restriction base="dms:DateTime"/>
      </xsd:simpleType>
    </xsd:element>
    <xsd:element name="Required_x0020_Reviewers" ma:index="17" nillable="true" ma:displayName="Required Reviewers" ma:internalName="Required_x0020_Reviewers">
      <xsd:simpleType>
        <xsd:restriction base="dms:Text">
          <xsd:maxLength value="255"/>
        </xsd:restriction>
      </xsd:simpleType>
    </xsd:element>
    <xsd:element name="Tags" ma:index="18" nillable="true" ma:displayName="Tags" ma:internalName="Tags">
      <xsd:simpleType>
        <xsd:restriction base="dms:Text">
          <xsd:maxLength value="255"/>
        </xsd:restriction>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984042B5-A73C-4BAD-95D6-80B9343C719D">Draft</Status>
    <StudyDoc xmlns="984042B5-A73C-4BAD-95D6-80B9343C719D" xsi:nil="true"/>
    <Required_x0020_Reviewers xmlns="984042b5-a73c-4bad-95d6-80b9343c719d" xsi:nil="true"/>
    <ForReview xmlns="984042B5-A73C-4BAD-95D6-80B9343C719D">true</ForReview>
    <DocDate xmlns="984042b5-a73c-4bad-95d6-80b9343c719d" xsi:nil="true"/>
    <StudyDocType xmlns="984042B5-A73C-4BAD-95D6-80B9343C719D" xsi:nil="true"/>
    <ProtocolVersion xmlns="984042B5-A73C-4BAD-95D6-80B9343C719D" xsi:nil="true"/>
    <Tags xmlns="984042b5-a73c-4bad-95d6-80b9343c719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2B6B71-722C-4850-8672-162B4557E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4042B5-A73C-4BAD-95D6-80B9343C719D"/>
    <ds:schemaRef ds:uri="0cdb9d7b-3bdb-4b1c-be50-7737cb6ee7a2"/>
    <ds:schemaRef ds:uri="02a1934f-4489-4902-822e-a2276c3ebccc"/>
    <ds:schemaRef ds:uri="984042b5-a73c-4bad-95d6-80b9343c71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EF9326-FB8F-4215-920C-1DB3A59A476A}">
  <ds:schemaRefs>
    <ds:schemaRef ds:uri="http://schemas.microsoft.com/office/2006/documentManagement/types"/>
    <ds:schemaRef ds:uri="http://schemas.microsoft.com/office/2006/metadata/properties"/>
    <ds:schemaRef ds:uri="984042B5-A73C-4BAD-95D6-80B9343C719D"/>
    <ds:schemaRef ds:uri="http://purl.org/dc/elements/1.1/"/>
    <ds:schemaRef ds:uri="0cdb9d7b-3bdb-4b1c-be50-7737cb6ee7a2"/>
    <ds:schemaRef ds:uri="http://schemas.openxmlformats.org/package/2006/metadata/core-properties"/>
    <ds:schemaRef ds:uri="984042b5-a73c-4bad-95d6-80b9343c719d"/>
    <ds:schemaRef ds:uri="http://purl.org/dc/terms/"/>
    <ds:schemaRef ds:uri="http://schemas.microsoft.com/office/infopath/2007/PartnerControls"/>
    <ds:schemaRef ds:uri="02a1934f-4489-4902-822e-a2276c3ebccc"/>
    <ds:schemaRef ds:uri="http://www.w3.org/XML/1998/namespace"/>
    <ds:schemaRef ds:uri="http://purl.org/dc/dcmitype/"/>
  </ds:schemaRefs>
</ds:datastoreItem>
</file>

<file path=customXml/itemProps3.xml><?xml version="1.0" encoding="utf-8"?>
<ds:datastoreItem xmlns:ds="http://schemas.openxmlformats.org/officeDocument/2006/customXml" ds:itemID="{71AC39EE-4200-4A22-8084-158842D7C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4572</TotalTime>
  <Words>2835</Words>
  <Application>Microsoft Office PowerPoint</Application>
  <PresentationFormat>On-screen Show (4:3)</PresentationFormat>
  <Paragraphs>291</Paragraphs>
  <Slides>55</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MS PGothic</vt:lpstr>
      <vt:lpstr>Arial</vt:lpstr>
      <vt:lpstr>Calibri</vt:lpstr>
      <vt:lpstr>Calibri Light</vt:lpstr>
      <vt:lpstr>Candara</vt:lpstr>
      <vt:lpstr>Times New Roman</vt:lpstr>
      <vt:lpstr>Wingdings</vt:lpstr>
      <vt:lpstr>2_Office Theme</vt:lpstr>
      <vt:lpstr>HOPE End of Study:  Plans and Timeline</vt:lpstr>
      <vt:lpstr>Overview</vt:lpstr>
      <vt:lpstr>HOPE Study Duration</vt:lpstr>
      <vt:lpstr>PowerPoint Presentation</vt:lpstr>
      <vt:lpstr>Staggered Exit</vt:lpstr>
      <vt:lpstr>When will PUEVs start?</vt:lpstr>
      <vt:lpstr>PowerPoint Presentation</vt:lpstr>
      <vt:lpstr>One Year of Follow-up Time</vt:lpstr>
      <vt:lpstr>Preparing to Exit the Study</vt:lpstr>
      <vt:lpstr>PowerPoint Presentation</vt:lpstr>
      <vt:lpstr>HIV Prevention Options After HOPE</vt:lpstr>
      <vt:lpstr>HIV Prevention Options after HOPE may include:</vt:lpstr>
      <vt:lpstr>Oral PrEP</vt:lpstr>
      <vt:lpstr>Oral PrEP</vt:lpstr>
      <vt:lpstr>HIV Prevention Options After HOPE</vt:lpstr>
      <vt:lpstr>PowerPoint Presentation</vt:lpstr>
      <vt:lpstr>Accessing Contraception After HOPE</vt:lpstr>
      <vt:lpstr>PowerPoint Presentation</vt:lpstr>
      <vt:lpstr>Accessing Health Care After HOPE</vt:lpstr>
      <vt:lpstr>Local Facilities</vt:lpstr>
      <vt:lpstr>PowerPoint Presentation</vt:lpstr>
      <vt:lpstr>Joining Other Research Studies [For sites with other ongoing studies:]</vt:lpstr>
      <vt:lpstr>Joining Other Research Studies [For sites without other ongoing research]:</vt:lpstr>
      <vt:lpstr>PowerPoint Presentation</vt:lpstr>
      <vt:lpstr>Demonstration Projects</vt:lpstr>
      <vt:lpstr>PowerPoint Presentation</vt:lpstr>
      <vt:lpstr>HOPE Results</vt:lpstr>
      <vt:lpstr>What the HOPE Study Contributes &amp; Next Steps for the Dapivirine Ring</vt:lpstr>
      <vt:lpstr>Women Need Options for HIV Prevention</vt:lpstr>
      <vt:lpstr>What HOPE Contributes</vt:lpstr>
      <vt:lpstr>PowerPoint Presentation</vt:lpstr>
      <vt:lpstr>The DREAM Study</vt:lpstr>
      <vt:lpstr>PowerPoint Presentation</vt:lpstr>
      <vt:lpstr>Additional Research with the Ring </vt:lpstr>
      <vt:lpstr>MTN-032 (AHA) Phase 2 [for 032 sites only, other sites to delete] </vt:lpstr>
      <vt:lpstr>MTN-032 (AHA) Male Partners [for 032 sites only, other sites to delete]</vt:lpstr>
      <vt:lpstr>MTN-032 (AHA) Male Partners Cont. [for 032 sites only, other sites to delete]</vt:lpstr>
      <vt:lpstr>PowerPoint Presentation</vt:lpstr>
      <vt:lpstr>Regulatory Approvals</vt:lpstr>
      <vt:lpstr>Regulatory Path: Overview</vt:lpstr>
      <vt:lpstr>Regulatory Timeline</vt:lpstr>
      <vt:lpstr>PowerPoint Presentation</vt:lpstr>
      <vt:lpstr>Will the Ring be approved?</vt:lpstr>
      <vt:lpstr>PowerPoint Presentation</vt:lpstr>
      <vt:lpstr>Timeline for Potential Availability</vt:lpstr>
      <vt:lpstr>PowerPoint Presentation</vt:lpstr>
      <vt:lpstr>Why does it take so long?</vt:lpstr>
      <vt:lpstr>PowerPoint Presentation</vt:lpstr>
      <vt:lpstr>Access to the Ring</vt:lpstr>
      <vt:lpstr>PowerPoint Presentation</vt:lpstr>
      <vt:lpstr>Anticipated Cost</vt:lpstr>
      <vt:lpstr>Anticipated Access</vt:lpstr>
      <vt:lpstr>Looking Ahead…</vt:lpstr>
      <vt:lpstr>Recognizing Contributions of Participants from ASPIRE and HOPE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Duration</dc:title>
  <dc:creator>Ashley Mayo</dc:creator>
  <cp:lastModifiedBy>Morgan Garcia</cp:lastModifiedBy>
  <cp:revision>146</cp:revision>
  <cp:lastPrinted>2017-09-25T21:27:17Z</cp:lastPrinted>
  <dcterms:created xsi:type="dcterms:W3CDTF">2017-03-28T14:41:43Z</dcterms:created>
  <dcterms:modified xsi:type="dcterms:W3CDTF">2017-11-01T16:02:56Z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0x010100BA88DA8E16D123428C51A12D2C15BBA5</vt:lpwstr>
  </property>
</Properties>
</file>